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79"/>
  </p:notesMasterIdLst>
  <p:sldIdLst>
    <p:sldId id="256" r:id="rId2"/>
    <p:sldId id="292" r:id="rId3"/>
    <p:sldId id="293" r:id="rId4"/>
    <p:sldId id="294" r:id="rId5"/>
    <p:sldId id="295" r:id="rId6"/>
    <p:sldId id="296" r:id="rId7"/>
    <p:sldId id="297" r:id="rId8"/>
    <p:sldId id="307" r:id="rId9"/>
    <p:sldId id="308" r:id="rId10"/>
    <p:sldId id="299" r:id="rId11"/>
    <p:sldId id="259" r:id="rId12"/>
    <p:sldId id="260" r:id="rId13"/>
    <p:sldId id="300" r:id="rId14"/>
    <p:sldId id="301" r:id="rId15"/>
    <p:sldId id="302" r:id="rId16"/>
    <p:sldId id="303" r:id="rId17"/>
    <p:sldId id="304" r:id="rId18"/>
    <p:sldId id="306" r:id="rId19"/>
    <p:sldId id="319" r:id="rId20"/>
    <p:sldId id="312" r:id="rId21"/>
    <p:sldId id="355" r:id="rId22"/>
    <p:sldId id="313" r:id="rId23"/>
    <p:sldId id="309" r:id="rId24"/>
    <p:sldId id="311" r:id="rId25"/>
    <p:sldId id="310" r:id="rId26"/>
    <p:sldId id="367" r:id="rId27"/>
    <p:sldId id="257" r:id="rId28"/>
    <p:sldId id="258" r:id="rId29"/>
    <p:sldId id="262" r:id="rId30"/>
    <p:sldId id="263" r:id="rId31"/>
    <p:sldId id="264" r:id="rId32"/>
    <p:sldId id="351" r:id="rId33"/>
    <p:sldId id="352" r:id="rId34"/>
    <p:sldId id="265" r:id="rId35"/>
    <p:sldId id="266" r:id="rId36"/>
    <p:sldId id="353" r:id="rId37"/>
    <p:sldId id="267" r:id="rId38"/>
    <p:sldId id="268" r:id="rId39"/>
    <p:sldId id="357" r:id="rId40"/>
    <p:sldId id="360" r:id="rId41"/>
    <p:sldId id="361" r:id="rId42"/>
    <p:sldId id="362" r:id="rId43"/>
    <p:sldId id="363" r:id="rId44"/>
    <p:sldId id="364" r:id="rId45"/>
    <p:sldId id="269" r:id="rId46"/>
    <p:sldId id="270" r:id="rId47"/>
    <p:sldId id="365" r:id="rId48"/>
    <p:sldId id="271" r:id="rId49"/>
    <p:sldId id="272" r:id="rId50"/>
    <p:sldId id="273" r:id="rId51"/>
    <p:sldId id="274" r:id="rId52"/>
    <p:sldId id="275" r:id="rId53"/>
    <p:sldId id="276" r:id="rId54"/>
    <p:sldId id="277" r:id="rId55"/>
    <p:sldId id="278" r:id="rId56"/>
    <p:sldId id="279" r:id="rId57"/>
    <p:sldId id="280" r:id="rId58"/>
    <p:sldId id="347" r:id="rId59"/>
    <p:sldId id="281" r:id="rId60"/>
    <p:sldId id="348" r:id="rId61"/>
    <p:sldId id="349" r:id="rId62"/>
    <p:sldId id="282" r:id="rId63"/>
    <p:sldId id="283" r:id="rId64"/>
    <p:sldId id="284" r:id="rId65"/>
    <p:sldId id="285" r:id="rId66"/>
    <p:sldId id="286" r:id="rId67"/>
    <p:sldId id="287" r:id="rId68"/>
    <p:sldId id="288" r:id="rId69"/>
    <p:sldId id="289" r:id="rId70"/>
    <p:sldId id="290" r:id="rId71"/>
    <p:sldId id="291" r:id="rId72"/>
    <p:sldId id="346" r:id="rId73"/>
    <p:sldId id="358" r:id="rId74"/>
    <p:sldId id="356" r:id="rId75"/>
    <p:sldId id="359" r:id="rId76"/>
    <p:sldId id="350" r:id="rId77"/>
    <p:sldId id="354" r:id="rId78"/>
  </p:sldIdLst>
  <p:sldSz cx="9144000" cy="5143500" type="screen16x9"/>
  <p:notesSz cx="6858000" cy="9144000"/>
  <p:embeddedFontLst>
    <p:embeddedFont>
      <p:font typeface="Andale Mono" panose="020B0509000000000004" pitchFamily="49" charset="0"/>
      <p:regular r:id="rId80"/>
    </p:embeddedFont>
    <p:embeddedFont>
      <p:font typeface="Maven Pro" pitchFamily="2" charset="77"/>
      <p:regular r:id="rId81"/>
      <p:bold r:id="rId82"/>
    </p:embeddedFont>
    <p:embeddedFont>
      <p:font typeface="Nunito" pitchFamily="2" charset="77"/>
      <p:regular r:id="rId83"/>
      <p:bold r:id="rId84"/>
      <p:italic r:id="rId85"/>
      <p:boldItalic r:id="rId86"/>
    </p:embeddedFont>
    <p:embeddedFont>
      <p:font typeface="Raleway" panose="020F0502020204030204" pitchFamily="34" charset="0"/>
      <p:regular r:id="rId87"/>
      <p:bold r:id="rId88"/>
      <p:italic r:id="rId89"/>
      <p:boldItalic r:id="rId9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03" roundtripDataSignature="AMtx7mj4DCoeVmdYccrPSbX0xxwYF1ARV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288"/>
    <p:restoredTop sz="94593"/>
  </p:normalViewPr>
  <p:slideViewPr>
    <p:cSldViewPr snapToGrid="0" snapToObjects="1">
      <p:cViewPr varScale="1">
        <p:scale>
          <a:sx n="123" d="100"/>
          <a:sy n="123" d="100"/>
        </p:scale>
        <p:origin x="184" y="7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5.fntdata"/><Relationship Id="rId89" Type="http://schemas.openxmlformats.org/officeDocument/2006/relationships/font" Target="fonts/font10.fntdata"/><Relationship Id="rId16" Type="http://schemas.openxmlformats.org/officeDocument/2006/relationships/slide" Target="slides/slide15.xml"/><Relationship Id="rId107" Type="http://schemas.openxmlformats.org/officeDocument/2006/relationships/tableStyles" Target="tableStyles.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notesMaster" Target="notesMasters/notesMaster1.xml"/><Relationship Id="rId5" Type="http://schemas.openxmlformats.org/officeDocument/2006/relationships/slide" Target="slides/slide4.xml"/><Relationship Id="rId90" Type="http://schemas.openxmlformats.org/officeDocument/2006/relationships/font" Target="fonts/font11.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font" Target="fonts/font1.fntdata"/><Relationship Id="rId85" Type="http://schemas.openxmlformats.org/officeDocument/2006/relationships/font" Target="fonts/font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customschemas.google.com/relationships/presentationmetadata" Target="meta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font" Target="fonts/font4.fntdata"/><Relationship Id="rId88"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font" Target="fonts/font2.fntdata"/><Relationship Id="rId86"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104"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8.fntdata"/><Relationship Id="rId61" Type="http://schemas.openxmlformats.org/officeDocument/2006/relationships/slide" Target="slides/slide60.xml"/><Relationship Id="rId82" Type="http://schemas.openxmlformats.org/officeDocument/2006/relationships/font" Target="fonts/font3.fntdata"/><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5" Type="http://schemas.openxmlformats.org/officeDocument/2006/relationships/viewProps" Target="viewProps.xml"/></Relationships>
</file>

<file path=ppt/media/image1.tiff>
</file>

<file path=ppt/media/image10.png>
</file>

<file path=ppt/media/image11.png>
</file>

<file path=ppt/media/image12.png>
</file>

<file path=ppt/media/image13.png>
</file>

<file path=ppt/media/image14.jpg>
</file>

<file path=ppt/media/image15.tiff>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p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2" name="Google Shape;31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Numpy is a super handy python library that we can use for basic math operations on data structures like arrays and matrices. Built in functions to do operations like dot products, cross products, transpose. Basically make array manipulation super easy.</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9" name="Google Shape;31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dirty="0"/>
              <a:t>You will notice a 2-D table pop up. Basically we are getting the dataset into a </a:t>
            </a:r>
            <a:r>
              <a:rPr lang="en" dirty="0" err="1"/>
              <a:t>dataframe</a:t>
            </a:r>
            <a:r>
              <a:rPr lang="en" dirty="0"/>
              <a:t>- You can think of it as a 2-D array of values.</a:t>
            </a:r>
            <a:endParaRPr dirty="0"/>
          </a:p>
          <a:p>
            <a:pPr marL="0" lvl="0" indent="0" algn="l" rtl="0">
              <a:lnSpc>
                <a:spcPct val="100000"/>
              </a:lnSpc>
              <a:spcBef>
                <a:spcPts val="0"/>
              </a:spcBef>
              <a:spcAft>
                <a:spcPts val="0"/>
              </a:spcAft>
              <a:buSzPts val="1100"/>
              <a:buNone/>
            </a:pPr>
            <a:r>
              <a:rPr lang="en" dirty="0" err="1"/>
              <a:t>Dataframes</a:t>
            </a:r>
            <a:r>
              <a:rPr lang="en" dirty="0"/>
              <a:t> make it super easy to visualize datasets, and also to manipulate data. It is one of the most important features of pandas, and has many cool functions to help out with data manipulation.</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6" name="Google Shape;326;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Basically helps us get an idea of what the data looks like. What would you do to get the first 3 lines - df.head(3)</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2" name="Google Shape;332;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8" name="Google Shape;338;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Axis = 1 - whether to drop label from the column(1) or row/index(0) - its 0 by defualt. </a:t>
            </a:r>
            <a:endParaRPr b="1"/>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p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4" name="Google Shape;344;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p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0" name="Google Shape;35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p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6" name="Google Shape;356;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p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2" name="Google Shape;362;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p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9" name="Google Shape;369;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52186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p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6" name="Google Shape;376;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p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3" name="Google Shape;383;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p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1" name="Google Shape;391;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df.iloc[2,1]</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p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8" name="Google Shape;398;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4" name="Google Shape;404;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2" name="Google Shape;412;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p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0" name="Google Shape;420;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6" name="Google Shape;426;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p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3" name="Google Shape;433;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1" name="Google Shape;441;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5" name="Google Shape;295;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r>
              <a:rPr lang="en" sz="700">
                <a:solidFill>
                  <a:schemeClr val="dk2"/>
                </a:solidFill>
                <a:latin typeface="Nunito"/>
                <a:ea typeface="Nunito"/>
                <a:cs typeface="Nunito"/>
                <a:sym typeface="Nunito"/>
              </a:rPr>
              <a:t>We will be using a dataset from Kaggle about Avocado sales from 2015 to 2018 as a jumping off point for learning different pandas functions. This is a 15min work session</a:t>
            </a:r>
            <a:endParaRPr sz="700">
              <a:solidFill>
                <a:schemeClr val="dk2"/>
              </a:solidFill>
              <a:latin typeface="Nunito"/>
              <a:ea typeface="Nunito"/>
              <a:cs typeface="Nunito"/>
              <a:sym typeface="Nunito"/>
            </a:endParaRPr>
          </a:p>
          <a:p>
            <a:pPr marL="0" lvl="0" indent="0" algn="l" rtl="0">
              <a:lnSpc>
                <a:spcPct val="100000"/>
              </a:lnSpc>
              <a:spcBef>
                <a:spcPts val="1600"/>
              </a:spcBef>
              <a:spcAft>
                <a:spcPts val="0"/>
              </a:spcAft>
              <a:buSzPts val="1100"/>
              <a:buNone/>
            </a:pPr>
            <a:endParaRPr sz="70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8" name="Google Shape;448;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5" name="Google Shape;455;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p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1" name="Google Shape;461;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p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7" name="Google Shape;467;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p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3" name="Google Shape;473;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0" name="Google Shape;480;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p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6" name="Google Shape;486;p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p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2" name="Google Shape;492;p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p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8" name="Google Shape;498;p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p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04" name="Google Shape;504;p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1" name="Google Shape;301;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Jupyter notebooks, for me are helpful because they make it super easy to debug your program. You can basically divide up your program into chunks of code and run each part separately.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Same avocado dataset but spilt into two </a:t>
            </a:r>
          </a:p>
        </p:txBody>
      </p:sp>
    </p:spTree>
    <p:extLst>
      <p:ext uri="{BB962C8B-B14F-4D97-AF65-F5344CB8AC3E}">
        <p14:creationId xmlns:p14="http://schemas.microsoft.com/office/powerpoint/2010/main" val="36964267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7d4debd04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7d4debd04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41832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7d4debd04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7d4debd04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44269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7d4debd04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7d4debd04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91823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6d8fbe61f8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6d8fbe61f8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7" name="Google Shape;287;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en" sz="700">
                <a:solidFill>
                  <a:schemeClr val="dk2"/>
                </a:solidFill>
                <a:latin typeface="Nunito"/>
                <a:ea typeface="Nunito"/>
                <a:cs typeface="Nunito"/>
                <a:sym typeface="Nunito"/>
              </a:rPr>
              <a:t>Pandas is a library for Python that allows for data manipulation and analysis.  It is a powerful library with a crazy amount of features, and a very important tool to learn in order to be a successful data scientist.</a:t>
            </a:r>
            <a:endParaRPr sz="7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37"/>
          <p:cNvGrpSpPr/>
          <p:nvPr/>
        </p:nvGrpSpPr>
        <p:grpSpPr>
          <a:xfrm>
            <a:off x="7343003" y="3409675"/>
            <a:ext cx="1691422" cy="1732548"/>
            <a:chOff x="7343003" y="3409675"/>
            <a:chExt cx="1691422" cy="1732548"/>
          </a:xfrm>
        </p:grpSpPr>
        <p:grpSp>
          <p:nvGrpSpPr>
            <p:cNvPr id="11" name="Google Shape;11;p37"/>
            <p:cNvGrpSpPr/>
            <p:nvPr/>
          </p:nvGrpSpPr>
          <p:grpSpPr>
            <a:xfrm>
              <a:off x="7343003" y="4453711"/>
              <a:ext cx="316800" cy="688512"/>
              <a:chOff x="7343003" y="4453711"/>
              <a:chExt cx="316800" cy="688512"/>
            </a:xfrm>
          </p:grpSpPr>
          <p:sp>
            <p:nvSpPr>
              <p:cNvPr id="12" name="Google Shape;12;p37"/>
              <p:cNvSpPr/>
              <p:nvPr/>
            </p:nvSpPr>
            <p:spPr>
              <a:xfrm>
                <a:off x="7343003" y="4453711"/>
                <a:ext cx="316800" cy="688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37"/>
              <p:cNvSpPr/>
              <p:nvPr/>
            </p:nvSpPr>
            <p:spPr>
              <a:xfrm>
                <a:off x="7343003" y="4801723"/>
                <a:ext cx="316800" cy="340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 name="Google Shape;14;p37"/>
            <p:cNvGrpSpPr/>
            <p:nvPr/>
          </p:nvGrpSpPr>
          <p:grpSpPr>
            <a:xfrm>
              <a:off x="7801210" y="4105700"/>
              <a:ext cx="316800" cy="1036523"/>
              <a:chOff x="7801210" y="4105700"/>
              <a:chExt cx="316800" cy="1036523"/>
            </a:xfrm>
          </p:grpSpPr>
          <p:sp>
            <p:nvSpPr>
              <p:cNvPr id="15" name="Google Shape;15;p37"/>
              <p:cNvSpPr/>
              <p:nvPr/>
            </p:nvSpPr>
            <p:spPr>
              <a:xfrm>
                <a:off x="7801210" y="4453711"/>
                <a:ext cx="316800" cy="688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37"/>
              <p:cNvSpPr/>
              <p:nvPr/>
            </p:nvSpPr>
            <p:spPr>
              <a:xfrm>
                <a:off x="7801210" y="4105700"/>
                <a:ext cx="316800" cy="1036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37"/>
              <p:cNvSpPr/>
              <p:nvPr/>
            </p:nvSpPr>
            <p:spPr>
              <a:xfrm>
                <a:off x="7801210" y="4801723"/>
                <a:ext cx="316800" cy="340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 name="Google Shape;18;p37"/>
            <p:cNvGrpSpPr/>
            <p:nvPr/>
          </p:nvGrpSpPr>
          <p:grpSpPr>
            <a:xfrm>
              <a:off x="8259418" y="3757688"/>
              <a:ext cx="316800" cy="1384535"/>
              <a:chOff x="8259418" y="3757688"/>
              <a:chExt cx="316800" cy="1384535"/>
            </a:xfrm>
          </p:grpSpPr>
          <p:sp>
            <p:nvSpPr>
              <p:cNvPr id="19" name="Google Shape;19;p37"/>
              <p:cNvSpPr/>
              <p:nvPr/>
            </p:nvSpPr>
            <p:spPr>
              <a:xfrm>
                <a:off x="8259418" y="4453711"/>
                <a:ext cx="316800" cy="688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37"/>
              <p:cNvSpPr/>
              <p:nvPr/>
            </p:nvSpPr>
            <p:spPr>
              <a:xfrm>
                <a:off x="8259418" y="3757688"/>
                <a:ext cx="316800" cy="1384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37"/>
              <p:cNvSpPr/>
              <p:nvPr/>
            </p:nvSpPr>
            <p:spPr>
              <a:xfrm>
                <a:off x="8259418" y="4105700"/>
                <a:ext cx="316800" cy="1036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37"/>
              <p:cNvSpPr/>
              <p:nvPr/>
            </p:nvSpPr>
            <p:spPr>
              <a:xfrm>
                <a:off x="8259418" y="4801723"/>
                <a:ext cx="316800" cy="340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 name="Google Shape;23;p37"/>
            <p:cNvGrpSpPr/>
            <p:nvPr/>
          </p:nvGrpSpPr>
          <p:grpSpPr>
            <a:xfrm>
              <a:off x="8717625" y="3409675"/>
              <a:ext cx="316800" cy="1732548"/>
              <a:chOff x="8717625" y="3409675"/>
              <a:chExt cx="316800" cy="1732548"/>
            </a:xfrm>
          </p:grpSpPr>
          <p:sp>
            <p:nvSpPr>
              <p:cNvPr id="24" name="Google Shape;24;p37"/>
              <p:cNvSpPr/>
              <p:nvPr/>
            </p:nvSpPr>
            <p:spPr>
              <a:xfrm>
                <a:off x="8717625" y="4453711"/>
                <a:ext cx="316800" cy="688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37"/>
              <p:cNvSpPr/>
              <p:nvPr/>
            </p:nvSpPr>
            <p:spPr>
              <a:xfrm>
                <a:off x="8717625" y="3757688"/>
                <a:ext cx="316800" cy="1384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37"/>
              <p:cNvSpPr/>
              <p:nvPr/>
            </p:nvSpPr>
            <p:spPr>
              <a:xfrm>
                <a:off x="8717625" y="4105700"/>
                <a:ext cx="316800" cy="1036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37"/>
              <p:cNvSpPr/>
              <p:nvPr/>
            </p:nvSpPr>
            <p:spPr>
              <a:xfrm>
                <a:off x="8717625" y="3409675"/>
                <a:ext cx="316800" cy="1732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37"/>
              <p:cNvSpPr/>
              <p:nvPr/>
            </p:nvSpPr>
            <p:spPr>
              <a:xfrm>
                <a:off x="8717625" y="4801723"/>
                <a:ext cx="316800" cy="340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9" name="Google Shape;29;p37"/>
          <p:cNvGrpSpPr/>
          <p:nvPr/>
        </p:nvGrpSpPr>
        <p:grpSpPr>
          <a:xfrm>
            <a:off x="5043503" y="0"/>
            <a:ext cx="3814072" cy="3839101"/>
            <a:chOff x="5043503" y="0"/>
            <a:chExt cx="3814072" cy="3839101"/>
          </a:xfrm>
        </p:grpSpPr>
        <p:sp>
          <p:nvSpPr>
            <p:cNvPr id="30" name="Google Shape;30;p37"/>
            <p:cNvSpPr/>
            <p:nvPr/>
          </p:nvSpPr>
          <p:spPr>
            <a:xfrm>
              <a:off x="8460975" y="1817775"/>
              <a:ext cx="396600" cy="396600"/>
            </a:xfrm>
            <a:prstGeom prst="ellipse">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37"/>
            <p:cNvSpPr/>
            <p:nvPr/>
          </p:nvSpPr>
          <p:spPr>
            <a:xfrm rot="-9830444">
              <a:off x="6469759" y="3480728"/>
              <a:ext cx="320148" cy="320148"/>
            </a:xfrm>
            <a:prstGeom prst="ellipse">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2" name="Google Shape;32;p37"/>
            <p:cNvGrpSpPr/>
            <p:nvPr/>
          </p:nvGrpSpPr>
          <p:grpSpPr>
            <a:xfrm>
              <a:off x="7647812" y="2704283"/>
              <a:ext cx="635219" cy="635219"/>
              <a:chOff x="6725724" y="2701260"/>
              <a:chExt cx="1208101" cy="1208100"/>
            </a:xfrm>
          </p:grpSpPr>
          <p:sp>
            <p:nvSpPr>
              <p:cNvPr id="33" name="Google Shape;33;p37"/>
              <p:cNvSpPr/>
              <p:nvPr/>
            </p:nvSpPr>
            <p:spPr>
              <a:xfrm rot="5400000">
                <a:off x="6725725" y="2701260"/>
                <a:ext cx="1208100" cy="1208100"/>
              </a:xfrm>
              <a:prstGeom prst="ellipse">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37"/>
              <p:cNvSpPr/>
              <p:nvPr/>
            </p:nvSpPr>
            <p:spPr>
              <a:xfrm rot="5400000">
                <a:off x="6725724" y="2701260"/>
                <a:ext cx="1208100" cy="1208100"/>
              </a:xfrm>
              <a:prstGeom prst="pie">
                <a:avLst>
                  <a:gd name="adj1" fmla="val 8244818"/>
                  <a:gd name="adj2" fmla="val 16246175"/>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37"/>
              <p:cNvSpPr/>
              <p:nvPr/>
            </p:nvSpPr>
            <p:spPr>
              <a:xfrm rot="5400000">
                <a:off x="6954988" y="2930398"/>
                <a:ext cx="749700" cy="749700"/>
              </a:xfrm>
              <a:prstGeom prst="ellipse">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6" name="Google Shape;36;p37"/>
            <p:cNvSpPr/>
            <p:nvPr/>
          </p:nvSpPr>
          <p:spPr>
            <a:xfrm>
              <a:off x="8460975" y="1817775"/>
              <a:ext cx="396600" cy="396600"/>
            </a:xfrm>
            <a:prstGeom prst="pie">
              <a:avLst>
                <a:gd name="adj1" fmla="val 19376841"/>
                <a:gd name="adj2" fmla="val 1620000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7" name="Google Shape;37;p37"/>
            <p:cNvGrpSpPr/>
            <p:nvPr/>
          </p:nvGrpSpPr>
          <p:grpSpPr>
            <a:xfrm>
              <a:off x="7952722" y="179238"/>
              <a:ext cx="873165" cy="873003"/>
              <a:chOff x="7754428" y="208725"/>
              <a:chExt cx="541800" cy="541800"/>
            </a:xfrm>
          </p:grpSpPr>
          <p:sp>
            <p:nvSpPr>
              <p:cNvPr id="38" name="Google Shape;38;p37"/>
              <p:cNvSpPr/>
              <p:nvPr/>
            </p:nvSpPr>
            <p:spPr>
              <a:xfrm rot="-8647347">
                <a:off x="7831319" y="285616"/>
                <a:ext cx="388018" cy="388018"/>
              </a:xfrm>
              <a:prstGeom prst="ellipse">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37"/>
              <p:cNvSpPr/>
              <p:nvPr/>
            </p:nvSpPr>
            <p:spPr>
              <a:xfrm rot="-8647347">
                <a:off x="7831319" y="285616"/>
                <a:ext cx="388018" cy="388018"/>
              </a:xfrm>
              <a:prstGeom prst="pie">
                <a:avLst>
                  <a:gd name="adj1" fmla="val 19376841"/>
                  <a:gd name="adj2" fmla="val 12313574"/>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0" name="Google Shape;40;p37"/>
            <p:cNvSpPr/>
            <p:nvPr/>
          </p:nvSpPr>
          <p:spPr>
            <a:xfrm>
              <a:off x="5399840" y="356365"/>
              <a:ext cx="2577000" cy="2577000"/>
            </a:xfrm>
            <a:prstGeom prst="ellipse">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37"/>
            <p:cNvSpPr/>
            <p:nvPr/>
          </p:nvSpPr>
          <p:spPr>
            <a:xfrm rot="2043858">
              <a:off x="5503813" y="460310"/>
              <a:ext cx="2369480" cy="2369480"/>
            </a:xfrm>
            <a:prstGeom prst="ellipse">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37"/>
            <p:cNvSpPr/>
            <p:nvPr/>
          </p:nvSpPr>
          <p:spPr>
            <a:xfrm>
              <a:off x="5399795" y="360281"/>
              <a:ext cx="2577000" cy="2577000"/>
            </a:xfrm>
            <a:prstGeom prst="pie">
              <a:avLst>
                <a:gd name="adj1" fmla="val 8801158"/>
                <a:gd name="adj2" fmla="val 1620000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37"/>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37"/>
            <p:cNvSpPr/>
            <p:nvPr/>
          </p:nvSpPr>
          <p:spPr>
            <a:xfrm>
              <a:off x="5399795" y="356358"/>
              <a:ext cx="2577000" cy="2577000"/>
            </a:xfrm>
            <a:prstGeom prst="pie">
              <a:avLst>
                <a:gd name="adj1" fmla="val 12554101"/>
                <a:gd name="adj2" fmla="val 1620000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37"/>
            <p:cNvSpPr/>
            <p:nvPr/>
          </p:nvSpPr>
          <p:spPr>
            <a:xfrm rot="-9830444">
              <a:off x="6469759" y="3480727"/>
              <a:ext cx="320148" cy="320148"/>
            </a:xfrm>
            <a:prstGeom prst="pie">
              <a:avLst>
                <a:gd name="adj1" fmla="val 19376841"/>
                <a:gd name="adj2" fmla="val 1620000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6" name="Google Shape;46;p37"/>
          <p:cNvSpPr txBox="1">
            <a:spLocks noGrp="1"/>
          </p:cNvSpPr>
          <p:nvPr>
            <p:ph type="ctrTitle"/>
          </p:nvPr>
        </p:nvSpPr>
        <p:spPr>
          <a:xfrm>
            <a:off x="824000" y="1613813"/>
            <a:ext cx="4255500" cy="1872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47" name="Google Shape;47;p37"/>
          <p:cNvSpPr txBox="1">
            <a:spLocks noGrp="1"/>
          </p:cNvSpPr>
          <p:nvPr>
            <p:ph type="subTitle" idx="1"/>
          </p:nvPr>
        </p:nvSpPr>
        <p:spPr>
          <a:xfrm>
            <a:off x="824000" y="3596300"/>
            <a:ext cx="4255500" cy="695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1600"/>
              <a:buNone/>
              <a:defRPr sz="1600">
                <a:solidFill>
                  <a:schemeClr val="lt1"/>
                </a:solidFill>
              </a:defRPr>
            </a:lvl1pPr>
            <a:lvl2pPr lvl="1" algn="l">
              <a:lnSpc>
                <a:spcPct val="100000"/>
              </a:lnSpc>
              <a:spcBef>
                <a:spcPts val="0"/>
              </a:spcBef>
              <a:spcAft>
                <a:spcPts val="0"/>
              </a:spcAft>
              <a:buClr>
                <a:schemeClr val="lt1"/>
              </a:buClr>
              <a:buSzPts val="1600"/>
              <a:buNone/>
              <a:defRPr sz="1600">
                <a:solidFill>
                  <a:schemeClr val="lt1"/>
                </a:solidFill>
              </a:defRPr>
            </a:lvl2pPr>
            <a:lvl3pPr lvl="2" algn="l">
              <a:lnSpc>
                <a:spcPct val="100000"/>
              </a:lnSpc>
              <a:spcBef>
                <a:spcPts val="0"/>
              </a:spcBef>
              <a:spcAft>
                <a:spcPts val="0"/>
              </a:spcAft>
              <a:buClr>
                <a:schemeClr val="lt1"/>
              </a:buClr>
              <a:buSzPts val="1600"/>
              <a:buNone/>
              <a:defRPr sz="1600">
                <a:solidFill>
                  <a:schemeClr val="lt1"/>
                </a:solidFill>
              </a:defRPr>
            </a:lvl3pPr>
            <a:lvl4pPr lvl="3" algn="l">
              <a:lnSpc>
                <a:spcPct val="100000"/>
              </a:lnSpc>
              <a:spcBef>
                <a:spcPts val="0"/>
              </a:spcBef>
              <a:spcAft>
                <a:spcPts val="0"/>
              </a:spcAft>
              <a:buClr>
                <a:schemeClr val="lt1"/>
              </a:buClr>
              <a:buSzPts val="1600"/>
              <a:buNone/>
              <a:defRPr sz="1600">
                <a:solidFill>
                  <a:schemeClr val="lt1"/>
                </a:solidFill>
              </a:defRPr>
            </a:lvl4pPr>
            <a:lvl5pPr lvl="4" algn="l">
              <a:lnSpc>
                <a:spcPct val="100000"/>
              </a:lnSpc>
              <a:spcBef>
                <a:spcPts val="0"/>
              </a:spcBef>
              <a:spcAft>
                <a:spcPts val="0"/>
              </a:spcAft>
              <a:buClr>
                <a:schemeClr val="lt1"/>
              </a:buClr>
              <a:buSzPts val="1600"/>
              <a:buNone/>
              <a:defRPr sz="1600">
                <a:solidFill>
                  <a:schemeClr val="lt1"/>
                </a:solidFill>
              </a:defRPr>
            </a:lvl5pPr>
            <a:lvl6pPr lvl="5" algn="l">
              <a:lnSpc>
                <a:spcPct val="100000"/>
              </a:lnSpc>
              <a:spcBef>
                <a:spcPts val="0"/>
              </a:spcBef>
              <a:spcAft>
                <a:spcPts val="0"/>
              </a:spcAft>
              <a:buClr>
                <a:schemeClr val="lt1"/>
              </a:buClr>
              <a:buSzPts val="1600"/>
              <a:buNone/>
              <a:defRPr sz="1600">
                <a:solidFill>
                  <a:schemeClr val="lt1"/>
                </a:solidFill>
              </a:defRPr>
            </a:lvl6pPr>
            <a:lvl7pPr lvl="6" algn="l">
              <a:lnSpc>
                <a:spcPct val="100000"/>
              </a:lnSpc>
              <a:spcBef>
                <a:spcPts val="0"/>
              </a:spcBef>
              <a:spcAft>
                <a:spcPts val="0"/>
              </a:spcAft>
              <a:buClr>
                <a:schemeClr val="lt1"/>
              </a:buClr>
              <a:buSzPts val="1600"/>
              <a:buNone/>
              <a:defRPr sz="1600">
                <a:solidFill>
                  <a:schemeClr val="lt1"/>
                </a:solidFill>
              </a:defRPr>
            </a:lvl7pPr>
            <a:lvl8pPr lvl="7" algn="l">
              <a:lnSpc>
                <a:spcPct val="100000"/>
              </a:lnSpc>
              <a:spcBef>
                <a:spcPts val="0"/>
              </a:spcBef>
              <a:spcAft>
                <a:spcPts val="0"/>
              </a:spcAft>
              <a:buClr>
                <a:schemeClr val="lt1"/>
              </a:buClr>
              <a:buSzPts val="1600"/>
              <a:buNone/>
              <a:defRPr sz="1600">
                <a:solidFill>
                  <a:schemeClr val="lt1"/>
                </a:solidFill>
              </a:defRPr>
            </a:lvl8pPr>
            <a:lvl9pPr lvl="8" algn="l">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37"/>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46"/>
          <p:cNvGrpSpPr/>
          <p:nvPr/>
        </p:nvGrpSpPr>
        <p:grpSpPr>
          <a:xfrm>
            <a:off x="52" y="4099200"/>
            <a:ext cx="9144036" cy="1044300"/>
            <a:chOff x="52" y="4099200"/>
            <a:chExt cx="9144036" cy="1044300"/>
          </a:xfrm>
        </p:grpSpPr>
        <p:grpSp>
          <p:nvGrpSpPr>
            <p:cNvPr id="143" name="Google Shape;143;p46"/>
            <p:cNvGrpSpPr/>
            <p:nvPr/>
          </p:nvGrpSpPr>
          <p:grpSpPr>
            <a:xfrm>
              <a:off x="52" y="4309200"/>
              <a:ext cx="231622" cy="834300"/>
              <a:chOff x="2688737" y="4301380"/>
              <a:chExt cx="231900" cy="834300"/>
            </a:xfrm>
          </p:grpSpPr>
          <p:sp>
            <p:nvSpPr>
              <p:cNvPr id="144" name="Google Shape;144;p46"/>
              <p:cNvSpPr/>
              <p:nvPr/>
            </p:nvSpPr>
            <p:spPr>
              <a:xfrm flipH="1">
                <a:off x="2688737" y="4720780"/>
                <a:ext cx="2319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p46"/>
              <p:cNvSpPr/>
              <p:nvPr/>
            </p:nvSpPr>
            <p:spPr>
              <a:xfrm flipH="1">
                <a:off x="2688737" y="4301380"/>
                <a:ext cx="231900" cy="83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46"/>
              <p:cNvSpPr/>
              <p:nvPr/>
            </p:nvSpPr>
            <p:spPr>
              <a:xfrm flipH="1">
                <a:off x="2688737" y="4511080"/>
                <a:ext cx="2319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46"/>
              <p:cNvSpPr/>
              <p:nvPr/>
            </p:nvSpPr>
            <p:spPr>
              <a:xfrm flipH="1">
                <a:off x="2688737" y="4930480"/>
                <a:ext cx="2319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8" name="Google Shape;148;p46"/>
            <p:cNvGrpSpPr/>
            <p:nvPr/>
          </p:nvGrpSpPr>
          <p:grpSpPr>
            <a:xfrm>
              <a:off x="371406" y="4099200"/>
              <a:ext cx="231622" cy="1044300"/>
              <a:chOff x="2688737" y="4091380"/>
              <a:chExt cx="231900" cy="1044300"/>
            </a:xfrm>
          </p:grpSpPr>
          <p:sp>
            <p:nvSpPr>
              <p:cNvPr id="149" name="Google Shape;149;p46"/>
              <p:cNvSpPr/>
              <p:nvPr/>
            </p:nvSpPr>
            <p:spPr>
              <a:xfrm flipH="1">
                <a:off x="2688737" y="4720780"/>
                <a:ext cx="2319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 name="Google Shape;150;p46"/>
              <p:cNvSpPr/>
              <p:nvPr/>
            </p:nvSpPr>
            <p:spPr>
              <a:xfrm flipH="1">
                <a:off x="2688737" y="4301380"/>
                <a:ext cx="231900" cy="83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 name="Google Shape;151;p46"/>
              <p:cNvSpPr/>
              <p:nvPr/>
            </p:nvSpPr>
            <p:spPr>
              <a:xfrm flipH="1">
                <a:off x="2688737" y="4511080"/>
                <a:ext cx="2319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 name="Google Shape;152;p46"/>
              <p:cNvSpPr/>
              <p:nvPr/>
            </p:nvSpPr>
            <p:spPr>
              <a:xfrm flipH="1">
                <a:off x="2688737" y="4091380"/>
                <a:ext cx="231900" cy="104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 name="Google Shape;153;p46"/>
              <p:cNvSpPr/>
              <p:nvPr/>
            </p:nvSpPr>
            <p:spPr>
              <a:xfrm flipH="1">
                <a:off x="2688737" y="4930480"/>
                <a:ext cx="2319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4" name="Google Shape;154;p46"/>
            <p:cNvGrpSpPr/>
            <p:nvPr/>
          </p:nvGrpSpPr>
          <p:grpSpPr>
            <a:xfrm>
              <a:off x="742761" y="4309200"/>
              <a:ext cx="231622" cy="834300"/>
              <a:chOff x="2688737" y="4301380"/>
              <a:chExt cx="231900" cy="834300"/>
            </a:xfrm>
          </p:grpSpPr>
          <p:sp>
            <p:nvSpPr>
              <p:cNvPr id="155" name="Google Shape;155;p46"/>
              <p:cNvSpPr/>
              <p:nvPr/>
            </p:nvSpPr>
            <p:spPr>
              <a:xfrm flipH="1">
                <a:off x="2688737" y="4720780"/>
                <a:ext cx="2319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46"/>
              <p:cNvSpPr/>
              <p:nvPr/>
            </p:nvSpPr>
            <p:spPr>
              <a:xfrm flipH="1">
                <a:off x="2688737" y="4301380"/>
                <a:ext cx="231900" cy="83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46"/>
              <p:cNvSpPr/>
              <p:nvPr/>
            </p:nvSpPr>
            <p:spPr>
              <a:xfrm flipH="1">
                <a:off x="2688737" y="4511080"/>
                <a:ext cx="2319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 name="Google Shape;158;p46"/>
              <p:cNvSpPr/>
              <p:nvPr/>
            </p:nvSpPr>
            <p:spPr>
              <a:xfrm flipH="1">
                <a:off x="2688737" y="4930480"/>
                <a:ext cx="2319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9" name="Google Shape;159;p46"/>
            <p:cNvGrpSpPr/>
            <p:nvPr/>
          </p:nvGrpSpPr>
          <p:grpSpPr>
            <a:xfrm>
              <a:off x="1114115" y="4518900"/>
              <a:ext cx="231622" cy="624600"/>
              <a:chOff x="2688737" y="4511080"/>
              <a:chExt cx="231900" cy="624600"/>
            </a:xfrm>
          </p:grpSpPr>
          <p:sp>
            <p:nvSpPr>
              <p:cNvPr id="160" name="Google Shape;160;p46"/>
              <p:cNvSpPr/>
              <p:nvPr/>
            </p:nvSpPr>
            <p:spPr>
              <a:xfrm flipH="1">
                <a:off x="2688737" y="4720780"/>
                <a:ext cx="2319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p46"/>
              <p:cNvSpPr/>
              <p:nvPr/>
            </p:nvSpPr>
            <p:spPr>
              <a:xfrm flipH="1">
                <a:off x="2688737" y="4511080"/>
                <a:ext cx="2319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 name="Google Shape;162;p46"/>
              <p:cNvSpPr/>
              <p:nvPr/>
            </p:nvSpPr>
            <p:spPr>
              <a:xfrm flipH="1">
                <a:off x="2688737" y="4930480"/>
                <a:ext cx="2319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3" name="Google Shape;163;p46"/>
            <p:cNvGrpSpPr/>
            <p:nvPr/>
          </p:nvGrpSpPr>
          <p:grpSpPr>
            <a:xfrm>
              <a:off x="1856753" y="4099200"/>
              <a:ext cx="231600" cy="1044300"/>
              <a:chOff x="1856753" y="4099200"/>
              <a:chExt cx="231600" cy="1044300"/>
            </a:xfrm>
          </p:grpSpPr>
          <p:sp>
            <p:nvSpPr>
              <p:cNvPr id="164" name="Google Shape;164;p46"/>
              <p:cNvSpPr/>
              <p:nvPr/>
            </p:nvSpPr>
            <p:spPr>
              <a:xfrm flipH="1">
                <a:off x="1856753" y="4728600"/>
                <a:ext cx="2316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46"/>
              <p:cNvSpPr/>
              <p:nvPr/>
            </p:nvSpPr>
            <p:spPr>
              <a:xfrm flipH="1">
                <a:off x="1856753" y="4309200"/>
                <a:ext cx="231600" cy="83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46"/>
              <p:cNvSpPr/>
              <p:nvPr/>
            </p:nvSpPr>
            <p:spPr>
              <a:xfrm flipH="1">
                <a:off x="1856753" y="4518900"/>
                <a:ext cx="2316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46"/>
              <p:cNvSpPr/>
              <p:nvPr/>
            </p:nvSpPr>
            <p:spPr>
              <a:xfrm flipH="1">
                <a:off x="1856753" y="4099200"/>
                <a:ext cx="231600" cy="104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46"/>
              <p:cNvSpPr/>
              <p:nvPr/>
            </p:nvSpPr>
            <p:spPr>
              <a:xfrm flipH="1">
                <a:off x="1856753" y="4938300"/>
                <a:ext cx="2316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9" name="Google Shape;169;p46"/>
            <p:cNvGrpSpPr/>
            <p:nvPr/>
          </p:nvGrpSpPr>
          <p:grpSpPr>
            <a:xfrm>
              <a:off x="2228107" y="4309200"/>
              <a:ext cx="231600" cy="834300"/>
              <a:chOff x="2228107" y="4309200"/>
              <a:chExt cx="231600" cy="834300"/>
            </a:xfrm>
          </p:grpSpPr>
          <p:sp>
            <p:nvSpPr>
              <p:cNvPr id="170" name="Google Shape;170;p46"/>
              <p:cNvSpPr/>
              <p:nvPr/>
            </p:nvSpPr>
            <p:spPr>
              <a:xfrm flipH="1">
                <a:off x="2228107" y="4728600"/>
                <a:ext cx="2316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p46"/>
              <p:cNvSpPr/>
              <p:nvPr/>
            </p:nvSpPr>
            <p:spPr>
              <a:xfrm flipH="1">
                <a:off x="2228107" y="4309200"/>
                <a:ext cx="231600" cy="83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172;p46"/>
              <p:cNvSpPr/>
              <p:nvPr/>
            </p:nvSpPr>
            <p:spPr>
              <a:xfrm flipH="1">
                <a:off x="2228107" y="4518900"/>
                <a:ext cx="2316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 name="Google Shape;173;p46"/>
              <p:cNvSpPr/>
              <p:nvPr/>
            </p:nvSpPr>
            <p:spPr>
              <a:xfrm flipH="1">
                <a:off x="2228107" y="4938300"/>
                <a:ext cx="2316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4" name="Google Shape;174;p46"/>
            <p:cNvGrpSpPr/>
            <p:nvPr/>
          </p:nvGrpSpPr>
          <p:grpSpPr>
            <a:xfrm>
              <a:off x="2599462" y="4518900"/>
              <a:ext cx="231600" cy="624600"/>
              <a:chOff x="2599462" y="4518900"/>
              <a:chExt cx="231600" cy="624600"/>
            </a:xfrm>
          </p:grpSpPr>
          <p:sp>
            <p:nvSpPr>
              <p:cNvPr id="175" name="Google Shape;175;p46"/>
              <p:cNvSpPr/>
              <p:nvPr/>
            </p:nvSpPr>
            <p:spPr>
              <a:xfrm flipH="1">
                <a:off x="2599462" y="4728600"/>
                <a:ext cx="2316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 name="Google Shape;176;p46"/>
              <p:cNvSpPr/>
              <p:nvPr/>
            </p:nvSpPr>
            <p:spPr>
              <a:xfrm flipH="1">
                <a:off x="2599462" y="4518900"/>
                <a:ext cx="2316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p46"/>
              <p:cNvSpPr/>
              <p:nvPr/>
            </p:nvSpPr>
            <p:spPr>
              <a:xfrm flipH="1">
                <a:off x="2599462" y="4938300"/>
                <a:ext cx="2316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8" name="Google Shape;178;p46"/>
            <p:cNvGrpSpPr/>
            <p:nvPr/>
          </p:nvGrpSpPr>
          <p:grpSpPr>
            <a:xfrm>
              <a:off x="3342171" y="4099200"/>
              <a:ext cx="231600" cy="1044300"/>
              <a:chOff x="3342171" y="4099200"/>
              <a:chExt cx="231600" cy="1044300"/>
            </a:xfrm>
          </p:grpSpPr>
          <p:sp>
            <p:nvSpPr>
              <p:cNvPr id="179" name="Google Shape;179;p46"/>
              <p:cNvSpPr/>
              <p:nvPr/>
            </p:nvSpPr>
            <p:spPr>
              <a:xfrm flipH="1">
                <a:off x="3342171" y="4728600"/>
                <a:ext cx="2316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 name="Google Shape;180;p46"/>
              <p:cNvSpPr/>
              <p:nvPr/>
            </p:nvSpPr>
            <p:spPr>
              <a:xfrm flipH="1">
                <a:off x="3342171" y="4309200"/>
                <a:ext cx="231600" cy="83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 name="Google Shape;181;p46"/>
              <p:cNvSpPr/>
              <p:nvPr/>
            </p:nvSpPr>
            <p:spPr>
              <a:xfrm flipH="1">
                <a:off x="3342171" y="4518900"/>
                <a:ext cx="2316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 name="Google Shape;182;p46"/>
              <p:cNvSpPr/>
              <p:nvPr/>
            </p:nvSpPr>
            <p:spPr>
              <a:xfrm flipH="1">
                <a:off x="3342171" y="4099200"/>
                <a:ext cx="231600" cy="104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p46"/>
              <p:cNvSpPr/>
              <p:nvPr/>
            </p:nvSpPr>
            <p:spPr>
              <a:xfrm flipH="1">
                <a:off x="3342171" y="4938300"/>
                <a:ext cx="2316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4" name="Google Shape;184;p46"/>
            <p:cNvGrpSpPr/>
            <p:nvPr/>
          </p:nvGrpSpPr>
          <p:grpSpPr>
            <a:xfrm>
              <a:off x="3713525" y="4309200"/>
              <a:ext cx="231600" cy="834300"/>
              <a:chOff x="3713525" y="4309200"/>
              <a:chExt cx="231600" cy="834300"/>
            </a:xfrm>
          </p:grpSpPr>
          <p:sp>
            <p:nvSpPr>
              <p:cNvPr id="185" name="Google Shape;185;p46"/>
              <p:cNvSpPr/>
              <p:nvPr/>
            </p:nvSpPr>
            <p:spPr>
              <a:xfrm flipH="1">
                <a:off x="3713525" y="4728600"/>
                <a:ext cx="2316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p46"/>
              <p:cNvSpPr/>
              <p:nvPr/>
            </p:nvSpPr>
            <p:spPr>
              <a:xfrm flipH="1">
                <a:off x="3713525" y="4309200"/>
                <a:ext cx="231600" cy="83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 name="Google Shape;187;p46"/>
              <p:cNvSpPr/>
              <p:nvPr/>
            </p:nvSpPr>
            <p:spPr>
              <a:xfrm flipH="1">
                <a:off x="3713525" y="4518900"/>
                <a:ext cx="2316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46"/>
              <p:cNvSpPr/>
              <p:nvPr/>
            </p:nvSpPr>
            <p:spPr>
              <a:xfrm flipH="1">
                <a:off x="3713525" y="4938300"/>
                <a:ext cx="2316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9" name="Google Shape;189;p46"/>
            <p:cNvGrpSpPr/>
            <p:nvPr/>
          </p:nvGrpSpPr>
          <p:grpSpPr>
            <a:xfrm>
              <a:off x="1485398" y="4309200"/>
              <a:ext cx="231600" cy="834300"/>
              <a:chOff x="1485398" y="4309200"/>
              <a:chExt cx="231600" cy="834300"/>
            </a:xfrm>
          </p:grpSpPr>
          <p:sp>
            <p:nvSpPr>
              <p:cNvPr id="190" name="Google Shape;190;p46"/>
              <p:cNvSpPr/>
              <p:nvPr/>
            </p:nvSpPr>
            <p:spPr>
              <a:xfrm flipH="1">
                <a:off x="1485398" y="4728600"/>
                <a:ext cx="2316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p46"/>
              <p:cNvSpPr/>
              <p:nvPr/>
            </p:nvSpPr>
            <p:spPr>
              <a:xfrm flipH="1">
                <a:off x="1485398" y="4309200"/>
                <a:ext cx="231600" cy="83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 name="Google Shape;192;p46"/>
              <p:cNvSpPr/>
              <p:nvPr/>
            </p:nvSpPr>
            <p:spPr>
              <a:xfrm flipH="1">
                <a:off x="1485398" y="4518900"/>
                <a:ext cx="2316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 name="Google Shape;193;p46"/>
              <p:cNvSpPr/>
              <p:nvPr/>
            </p:nvSpPr>
            <p:spPr>
              <a:xfrm flipH="1">
                <a:off x="1485398" y="4938300"/>
                <a:ext cx="2316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4" name="Google Shape;194;p46"/>
            <p:cNvGrpSpPr/>
            <p:nvPr/>
          </p:nvGrpSpPr>
          <p:grpSpPr>
            <a:xfrm>
              <a:off x="4084879" y="4518900"/>
              <a:ext cx="231600" cy="624600"/>
              <a:chOff x="4084879" y="4518900"/>
              <a:chExt cx="231600" cy="624600"/>
            </a:xfrm>
          </p:grpSpPr>
          <p:sp>
            <p:nvSpPr>
              <p:cNvPr id="195" name="Google Shape;195;p46"/>
              <p:cNvSpPr/>
              <p:nvPr/>
            </p:nvSpPr>
            <p:spPr>
              <a:xfrm flipH="1">
                <a:off x="4084879" y="4728600"/>
                <a:ext cx="2316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 name="Google Shape;196;p46"/>
              <p:cNvSpPr/>
              <p:nvPr/>
            </p:nvSpPr>
            <p:spPr>
              <a:xfrm flipH="1">
                <a:off x="4084879" y="4518900"/>
                <a:ext cx="2316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46"/>
              <p:cNvSpPr/>
              <p:nvPr/>
            </p:nvSpPr>
            <p:spPr>
              <a:xfrm flipH="1">
                <a:off x="4084879" y="4938300"/>
                <a:ext cx="2316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8" name="Google Shape;198;p46"/>
            <p:cNvGrpSpPr/>
            <p:nvPr/>
          </p:nvGrpSpPr>
          <p:grpSpPr>
            <a:xfrm>
              <a:off x="2970816" y="4309200"/>
              <a:ext cx="231600" cy="834300"/>
              <a:chOff x="2970816" y="4309200"/>
              <a:chExt cx="231600" cy="834300"/>
            </a:xfrm>
          </p:grpSpPr>
          <p:sp>
            <p:nvSpPr>
              <p:cNvPr id="199" name="Google Shape;199;p46"/>
              <p:cNvSpPr/>
              <p:nvPr/>
            </p:nvSpPr>
            <p:spPr>
              <a:xfrm flipH="1">
                <a:off x="2970816" y="4728600"/>
                <a:ext cx="2316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p46"/>
              <p:cNvSpPr/>
              <p:nvPr/>
            </p:nvSpPr>
            <p:spPr>
              <a:xfrm flipH="1">
                <a:off x="2970816" y="4309200"/>
                <a:ext cx="231600" cy="83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p46"/>
              <p:cNvSpPr/>
              <p:nvPr/>
            </p:nvSpPr>
            <p:spPr>
              <a:xfrm flipH="1">
                <a:off x="2970816" y="4518900"/>
                <a:ext cx="2316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 name="Google Shape;202;p46"/>
              <p:cNvSpPr/>
              <p:nvPr/>
            </p:nvSpPr>
            <p:spPr>
              <a:xfrm flipH="1">
                <a:off x="2970816" y="4938300"/>
                <a:ext cx="2316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3" name="Google Shape;203;p46"/>
            <p:cNvGrpSpPr/>
            <p:nvPr/>
          </p:nvGrpSpPr>
          <p:grpSpPr>
            <a:xfrm>
              <a:off x="4456234" y="4309200"/>
              <a:ext cx="231600" cy="834300"/>
              <a:chOff x="4456234" y="4309200"/>
              <a:chExt cx="231600" cy="834300"/>
            </a:xfrm>
          </p:grpSpPr>
          <p:sp>
            <p:nvSpPr>
              <p:cNvPr id="204" name="Google Shape;204;p46"/>
              <p:cNvSpPr/>
              <p:nvPr/>
            </p:nvSpPr>
            <p:spPr>
              <a:xfrm flipH="1">
                <a:off x="4456234" y="4728600"/>
                <a:ext cx="2316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 name="Google Shape;205;p46"/>
              <p:cNvSpPr/>
              <p:nvPr/>
            </p:nvSpPr>
            <p:spPr>
              <a:xfrm flipH="1">
                <a:off x="4456234" y="4309200"/>
                <a:ext cx="231600" cy="83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46"/>
              <p:cNvSpPr/>
              <p:nvPr/>
            </p:nvSpPr>
            <p:spPr>
              <a:xfrm flipH="1">
                <a:off x="4456234" y="4518900"/>
                <a:ext cx="2316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46"/>
              <p:cNvSpPr/>
              <p:nvPr/>
            </p:nvSpPr>
            <p:spPr>
              <a:xfrm flipH="1">
                <a:off x="4456234" y="4938300"/>
                <a:ext cx="2316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8" name="Google Shape;208;p46"/>
            <p:cNvGrpSpPr/>
            <p:nvPr/>
          </p:nvGrpSpPr>
          <p:grpSpPr>
            <a:xfrm>
              <a:off x="4827588" y="4099200"/>
              <a:ext cx="231600" cy="1044300"/>
              <a:chOff x="4827588" y="4099200"/>
              <a:chExt cx="231600" cy="1044300"/>
            </a:xfrm>
          </p:grpSpPr>
          <p:sp>
            <p:nvSpPr>
              <p:cNvPr id="209" name="Google Shape;209;p46"/>
              <p:cNvSpPr/>
              <p:nvPr/>
            </p:nvSpPr>
            <p:spPr>
              <a:xfrm flipH="1">
                <a:off x="4827588" y="4728600"/>
                <a:ext cx="2316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46"/>
              <p:cNvSpPr/>
              <p:nvPr/>
            </p:nvSpPr>
            <p:spPr>
              <a:xfrm flipH="1">
                <a:off x="4827588" y="4309200"/>
                <a:ext cx="231600" cy="83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 name="Google Shape;211;p46"/>
              <p:cNvSpPr/>
              <p:nvPr/>
            </p:nvSpPr>
            <p:spPr>
              <a:xfrm flipH="1">
                <a:off x="4827588" y="4518900"/>
                <a:ext cx="2316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46"/>
              <p:cNvSpPr/>
              <p:nvPr/>
            </p:nvSpPr>
            <p:spPr>
              <a:xfrm flipH="1">
                <a:off x="4827588" y="4099200"/>
                <a:ext cx="231600" cy="104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46"/>
              <p:cNvSpPr/>
              <p:nvPr/>
            </p:nvSpPr>
            <p:spPr>
              <a:xfrm flipH="1">
                <a:off x="4827588" y="4938300"/>
                <a:ext cx="2316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4" name="Google Shape;214;p46"/>
            <p:cNvGrpSpPr/>
            <p:nvPr/>
          </p:nvGrpSpPr>
          <p:grpSpPr>
            <a:xfrm>
              <a:off x="5198943" y="4309200"/>
              <a:ext cx="231600" cy="834300"/>
              <a:chOff x="5198943" y="4309200"/>
              <a:chExt cx="231600" cy="834300"/>
            </a:xfrm>
          </p:grpSpPr>
          <p:sp>
            <p:nvSpPr>
              <p:cNvPr id="215" name="Google Shape;215;p46"/>
              <p:cNvSpPr/>
              <p:nvPr/>
            </p:nvSpPr>
            <p:spPr>
              <a:xfrm flipH="1">
                <a:off x="5198943" y="4728600"/>
                <a:ext cx="2316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 name="Google Shape;216;p46"/>
              <p:cNvSpPr/>
              <p:nvPr/>
            </p:nvSpPr>
            <p:spPr>
              <a:xfrm flipH="1">
                <a:off x="5198943" y="4309200"/>
                <a:ext cx="231600" cy="83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p46"/>
              <p:cNvSpPr/>
              <p:nvPr/>
            </p:nvSpPr>
            <p:spPr>
              <a:xfrm flipH="1">
                <a:off x="5198943" y="4518900"/>
                <a:ext cx="2316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p46"/>
              <p:cNvSpPr/>
              <p:nvPr/>
            </p:nvSpPr>
            <p:spPr>
              <a:xfrm flipH="1">
                <a:off x="5198943" y="4938300"/>
                <a:ext cx="2316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9" name="Google Shape;219;p46"/>
            <p:cNvGrpSpPr/>
            <p:nvPr/>
          </p:nvGrpSpPr>
          <p:grpSpPr>
            <a:xfrm>
              <a:off x="5570297" y="4518900"/>
              <a:ext cx="231600" cy="624600"/>
              <a:chOff x="5570297" y="4518900"/>
              <a:chExt cx="231600" cy="624600"/>
            </a:xfrm>
          </p:grpSpPr>
          <p:sp>
            <p:nvSpPr>
              <p:cNvPr id="220" name="Google Shape;220;p46"/>
              <p:cNvSpPr/>
              <p:nvPr/>
            </p:nvSpPr>
            <p:spPr>
              <a:xfrm flipH="1">
                <a:off x="5570297" y="4728600"/>
                <a:ext cx="2316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 name="Google Shape;221;p46"/>
              <p:cNvSpPr/>
              <p:nvPr/>
            </p:nvSpPr>
            <p:spPr>
              <a:xfrm flipH="1">
                <a:off x="5570297" y="4518900"/>
                <a:ext cx="2316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 name="Google Shape;222;p46"/>
              <p:cNvSpPr/>
              <p:nvPr/>
            </p:nvSpPr>
            <p:spPr>
              <a:xfrm flipH="1">
                <a:off x="5570297" y="4938300"/>
                <a:ext cx="2316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3" name="Google Shape;223;p46"/>
            <p:cNvGrpSpPr/>
            <p:nvPr/>
          </p:nvGrpSpPr>
          <p:grpSpPr>
            <a:xfrm>
              <a:off x="5941652" y="4309200"/>
              <a:ext cx="231600" cy="834300"/>
              <a:chOff x="5941652" y="4309200"/>
              <a:chExt cx="231600" cy="834300"/>
            </a:xfrm>
          </p:grpSpPr>
          <p:sp>
            <p:nvSpPr>
              <p:cNvPr id="224" name="Google Shape;224;p46"/>
              <p:cNvSpPr/>
              <p:nvPr/>
            </p:nvSpPr>
            <p:spPr>
              <a:xfrm flipH="1">
                <a:off x="5941652" y="4728600"/>
                <a:ext cx="2316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 name="Google Shape;225;p46"/>
              <p:cNvSpPr/>
              <p:nvPr/>
            </p:nvSpPr>
            <p:spPr>
              <a:xfrm flipH="1">
                <a:off x="5941652" y="4309200"/>
                <a:ext cx="231600" cy="83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 name="Google Shape;226;p46"/>
              <p:cNvSpPr/>
              <p:nvPr/>
            </p:nvSpPr>
            <p:spPr>
              <a:xfrm flipH="1">
                <a:off x="5941652" y="4518900"/>
                <a:ext cx="2316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 name="Google Shape;227;p46"/>
              <p:cNvSpPr/>
              <p:nvPr/>
            </p:nvSpPr>
            <p:spPr>
              <a:xfrm flipH="1">
                <a:off x="5941652" y="4938300"/>
                <a:ext cx="2316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8" name="Google Shape;228;p46"/>
            <p:cNvGrpSpPr/>
            <p:nvPr/>
          </p:nvGrpSpPr>
          <p:grpSpPr>
            <a:xfrm>
              <a:off x="6313006" y="4099200"/>
              <a:ext cx="231600" cy="1044300"/>
              <a:chOff x="6313006" y="4099200"/>
              <a:chExt cx="231600" cy="1044300"/>
            </a:xfrm>
          </p:grpSpPr>
          <p:sp>
            <p:nvSpPr>
              <p:cNvPr id="229" name="Google Shape;229;p46"/>
              <p:cNvSpPr/>
              <p:nvPr/>
            </p:nvSpPr>
            <p:spPr>
              <a:xfrm flipH="1">
                <a:off x="6313006" y="4728600"/>
                <a:ext cx="2316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 name="Google Shape;230;p46"/>
              <p:cNvSpPr/>
              <p:nvPr/>
            </p:nvSpPr>
            <p:spPr>
              <a:xfrm flipH="1">
                <a:off x="6313006" y="4309200"/>
                <a:ext cx="231600" cy="83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 name="Google Shape;231;p46"/>
              <p:cNvSpPr/>
              <p:nvPr/>
            </p:nvSpPr>
            <p:spPr>
              <a:xfrm flipH="1">
                <a:off x="6313006" y="4518900"/>
                <a:ext cx="2316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46"/>
              <p:cNvSpPr/>
              <p:nvPr/>
            </p:nvSpPr>
            <p:spPr>
              <a:xfrm flipH="1">
                <a:off x="6313006" y="4099200"/>
                <a:ext cx="231600" cy="104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 name="Google Shape;233;p46"/>
              <p:cNvSpPr/>
              <p:nvPr/>
            </p:nvSpPr>
            <p:spPr>
              <a:xfrm flipH="1">
                <a:off x="6313006" y="4938300"/>
                <a:ext cx="2316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4" name="Google Shape;234;p46"/>
            <p:cNvGrpSpPr/>
            <p:nvPr/>
          </p:nvGrpSpPr>
          <p:grpSpPr>
            <a:xfrm>
              <a:off x="6684361" y="4309200"/>
              <a:ext cx="231600" cy="834300"/>
              <a:chOff x="6684361" y="4309200"/>
              <a:chExt cx="231600" cy="834300"/>
            </a:xfrm>
          </p:grpSpPr>
          <p:sp>
            <p:nvSpPr>
              <p:cNvPr id="235" name="Google Shape;235;p46"/>
              <p:cNvSpPr/>
              <p:nvPr/>
            </p:nvSpPr>
            <p:spPr>
              <a:xfrm flipH="1">
                <a:off x="6684361" y="4728600"/>
                <a:ext cx="2316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p46"/>
              <p:cNvSpPr/>
              <p:nvPr/>
            </p:nvSpPr>
            <p:spPr>
              <a:xfrm flipH="1">
                <a:off x="6684361" y="4309200"/>
                <a:ext cx="231600" cy="83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Google Shape;237;p46"/>
              <p:cNvSpPr/>
              <p:nvPr/>
            </p:nvSpPr>
            <p:spPr>
              <a:xfrm flipH="1">
                <a:off x="6684361" y="4518900"/>
                <a:ext cx="2316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 name="Google Shape;238;p46"/>
              <p:cNvSpPr/>
              <p:nvPr/>
            </p:nvSpPr>
            <p:spPr>
              <a:xfrm flipH="1">
                <a:off x="6684361" y="4938300"/>
                <a:ext cx="2316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9" name="Google Shape;239;p46"/>
            <p:cNvGrpSpPr/>
            <p:nvPr/>
          </p:nvGrpSpPr>
          <p:grpSpPr>
            <a:xfrm>
              <a:off x="7055715" y="4518900"/>
              <a:ext cx="231600" cy="624600"/>
              <a:chOff x="7055715" y="4518900"/>
              <a:chExt cx="231600" cy="624600"/>
            </a:xfrm>
          </p:grpSpPr>
          <p:sp>
            <p:nvSpPr>
              <p:cNvPr id="240" name="Google Shape;240;p46"/>
              <p:cNvSpPr/>
              <p:nvPr/>
            </p:nvSpPr>
            <p:spPr>
              <a:xfrm flipH="1">
                <a:off x="7055715" y="4728600"/>
                <a:ext cx="2316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 name="Google Shape;241;p46"/>
              <p:cNvSpPr/>
              <p:nvPr/>
            </p:nvSpPr>
            <p:spPr>
              <a:xfrm flipH="1">
                <a:off x="7055715" y="4518900"/>
                <a:ext cx="2316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 name="Google Shape;242;p46"/>
              <p:cNvSpPr/>
              <p:nvPr/>
            </p:nvSpPr>
            <p:spPr>
              <a:xfrm flipH="1">
                <a:off x="7055715" y="4938300"/>
                <a:ext cx="2316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3" name="Google Shape;243;p46"/>
            <p:cNvGrpSpPr/>
            <p:nvPr/>
          </p:nvGrpSpPr>
          <p:grpSpPr>
            <a:xfrm>
              <a:off x="7798424" y="4099200"/>
              <a:ext cx="231600" cy="1044300"/>
              <a:chOff x="7798424" y="4099200"/>
              <a:chExt cx="231600" cy="1044300"/>
            </a:xfrm>
          </p:grpSpPr>
          <p:sp>
            <p:nvSpPr>
              <p:cNvPr id="244" name="Google Shape;244;p46"/>
              <p:cNvSpPr/>
              <p:nvPr/>
            </p:nvSpPr>
            <p:spPr>
              <a:xfrm flipH="1">
                <a:off x="7798424" y="4728600"/>
                <a:ext cx="2316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46"/>
              <p:cNvSpPr/>
              <p:nvPr/>
            </p:nvSpPr>
            <p:spPr>
              <a:xfrm flipH="1">
                <a:off x="7798424" y="4309200"/>
                <a:ext cx="231600" cy="83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 name="Google Shape;246;p46"/>
              <p:cNvSpPr/>
              <p:nvPr/>
            </p:nvSpPr>
            <p:spPr>
              <a:xfrm flipH="1">
                <a:off x="7798424" y="4518900"/>
                <a:ext cx="2316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 name="Google Shape;247;p46"/>
              <p:cNvSpPr/>
              <p:nvPr/>
            </p:nvSpPr>
            <p:spPr>
              <a:xfrm flipH="1">
                <a:off x="7798424" y="4099200"/>
                <a:ext cx="231600" cy="104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 name="Google Shape;248;p46"/>
              <p:cNvSpPr/>
              <p:nvPr/>
            </p:nvSpPr>
            <p:spPr>
              <a:xfrm flipH="1">
                <a:off x="7798424" y="4938300"/>
                <a:ext cx="2316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9" name="Google Shape;249;p46"/>
            <p:cNvGrpSpPr/>
            <p:nvPr/>
          </p:nvGrpSpPr>
          <p:grpSpPr>
            <a:xfrm>
              <a:off x="8169779" y="4309200"/>
              <a:ext cx="231600" cy="834300"/>
              <a:chOff x="8169779" y="4309200"/>
              <a:chExt cx="231600" cy="834300"/>
            </a:xfrm>
          </p:grpSpPr>
          <p:sp>
            <p:nvSpPr>
              <p:cNvPr id="250" name="Google Shape;250;p46"/>
              <p:cNvSpPr/>
              <p:nvPr/>
            </p:nvSpPr>
            <p:spPr>
              <a:xfrm flipH="1">
                <a:off x="8169779" y="4728600"/>
                <a:ext cx="2316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46"/>
              <p:cNvSpPr/>
              <p:nvPr/>
            </p:nvSpPr>
            <p:spPr>
              <a:xfrm flipH="1">
                <a:off x="8169779" y="4309200"/>
                <a:ext cx="231600" cy="83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46"/>
              <p:cNvSpPr/>
              <p:nvPr/>
            </p:nvSpPr>
            <p:spPr>
              <a:xfrm flipH="1">
                <a:off x="8169779" y="4518900"/>
                <a:ext cx="2316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46"/>
              <p:cNvSpPr/>
              <p:nvPr/>
            </p:nvSpPr>
            <p:spPr>
              <a:xfrm flipH="1">
                <a:off x="8169779" y="4938300"/>
                <a:ext cx="2316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4" name="Google Shape;254;p46"/>
            <p:cNvGrpSpPr/>
            <p:nvPr/>
          </p:nvGrpSpPr>
          <p:grpSpPr>
            <a:xfrm>
              <a:off x="7427070" y="4309200"/>
              <a:ext cx="231600" cy="834300"/>
              <a:chOff x="7427070" y="4309200"/>
              <a:chExt cx="231600" cy="834300"/>
            </a:xfrm>
          </p:grpSpPr>
          <p:sp>
            <p:nvSpPr>
              <p:cNvPr id="255" name="Google Shape;255;p46"/>
              <p:cNvSpPr/>
              <p:nvPr/>
            </p:nvSpPr>
            <p:spPr>
              <a:xfrm flipH="1">
                <a:off x="7427070" y="4728600"/>
                <a:ext cx="2316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 name="Google Shape;256;p46"/>
              <p:cNvSpPr/>
              <p:nvPr/>
            </p:nvSpPr>
            <p:spPr>
              <a:xfrm flipH="1">
                <a:off x="7427070" y="4309200"/>
                <a:ext cx="231600" cy="83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 name="Google Shape;257;p46"/>
              <p:cNvSpPr/>
              <p:nvPr/>
            </p:nvSpPr>
            <p:spPr>
              <a:xfrm flipH="1">
                <a:off x="7427070" y="4518900"/>
                <a:ext cx="2316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 name="Google Shape;258;p46"/>
              <p:cNvSpPr/>
              <p:nvPr/>
            </p:nvSpPr>
            <p:spPr>
              <a:xfrm flipH="1">
                <a:off x="7427070" y="4938300"/>
                <a:ext cx="2316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9" name="Google Shape;259;p46"/>
            <p:cNvGrpSpPr/>
            <p:nvPr/>
          </p:nvGrpSpPr>
          <p:grpSpPr>
            <a:xfrm>
              <a:off x="8541133" y="4518900"/>
              <a:ext cx="231600" cy="624600"/>
              <a:chOff x="8541133" y="4518900"/>
              <a:chExt cx="231600" cy="624600"/>
            </a:xfrm>
          </p:grpSpPr>
          <p:sp>
            <p:nvSpPr>
              <p:cNvPr id="260" name="Google Shape;260;p46"/>
              <p:cNvSpPr/>
              <p:nvPr/>
            </p:nvSpPr>
            <p:spPr>
              <a:xfrm flipH="1">
                <a:off x="8541133" y="4728600"/>
                <a:ext cx="2316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 name="Google Shape;261;p46"/>
              <p:cNvSpPr/>
              <p:nvPr/>
            </p:nvSpPr>
            <p:spPr>
              <a:xfrm flipH="1">
                <a:off x="8541133" y="4518900"/>
                <a:ext cx="2316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 name="Google Shape;262;p46"/>
              <p:cNvSpPr/>
              <p:nvPr/>
            </p:nvSpPr>
            <p:spPr>
              <a:xfrm flipH="1">
                <a:off x="8541133" y="4938300"/>
                <a:ext cx="2316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3" name="Google Shape;263;p46"/>
            <p:cNvGrpSpPr/>
            <p:nvPr/>
          </p:nvGrpSpPr>
          <p:grpSpPr>
            <a:xfrm>
              <a:off x="8912488" y="4309200"/>
              <a:ext cx="231600" cy="834300"/>
              <a:chOff x="8912488" y="4309200"/>
              <a:chExt cx="231600" cy="834300"/>
            </a:xfrm>
          </p:grpSpPr>
          <p:sp>
            <p:nvSpPr>
              <p:cNvPr id="264" name="Google Shape;264;p46"/>
              <p:cNvSpPr/>
              <p:nvPr/>
            </p:nvSpPr>
            <p:spPr>
              <a:xfrm flipH="1">
                <a:off x="8912488" y="4728600"/>
                <a:ext cx="231600" cy="4149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 name="Google Shape;265;p46"/>
              <p:cNvSpPr/>
              <p:nvPr/>
            </p:nvSpPr>
            <p:spPr>
              <a:xfrm flipH="1">
                <a:off x="8912488" y="4309200"/>
                <a:ext cx="231600" cy="8343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 name="Google Shape;266;p46"/>
              <p:cNvSpPr/>
              <p:nvPr/>
            </p:nvSpPr>
            <p:spPr>
              <a:xfrm flipH="1">
                <a:off x="8912488" y="4518900"/>
                <a:ext cx="231600" cy="6246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 name="Google Shape;267;p46"/>
              <p:cNvSpPr/>
              <p:nvPr/>
            </p:nvSpPr>
            <p:spPr>
              <a:xfrm flipH="1">
                <a:off x="8912488" y="4938300"/>
                <a:ext cx="231600" cy="2052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68" name="Google Shape;268;p46"/>
          <p:cNvSpPr txBox="1">
            <a:spLocks noGrp="1"/>
          </p:cNvSpPr>
          <p:nvPr>
            <p:ph type="title" hasCustomPrompt="1"/>
          </p:nvPr>
        </p:nvSpPr>
        <p:spPr>
          <a:xfrm>
            <a:off x="1388625" y="772725"/>
            <a:ext cx="6366900" cy="1863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8000"/>
              <a:buNone/>
              <a:defRPr sz="8000">
                <a:solidFill>
                  <a:schemeClr val="lt1"/>
                </a:solidFill>
              </a:defRPr>
            </a:lvl1pPr>
            <a:lvl2pPr lvl="1" algn="ctr">
              <a:lnSpc>
                <a:spcPct val="100000"/>
              </a:lnSpc>
              <a:spcBef>
                <a:spcPts val="0"/>
              </a:spcBef>
              <a:spcAft>
                <a:spcPts val="0"/>
              </a:spcAft>
              <a:buClr>
                <a:schemeClr val="lt1"/>
              </a:buClr>
              <a:buSzPts val="8000"/>
              <a:buNone/>
              <a:defRPr sz="8000">
                <a:solidFill>
                  <a:schemeClr val="lt1"/>
                </a:solidFill>
              </a:defRPr>
            </a:lvl2pPr>
            <a:lvl3pPr lvl="2" algn="ctr">
              <a:lnSpc>
                <a:spcPct val="100000"/>
              </a:lnSpc>
              <a:spcBef>
                <a:spcPts val="0"/>
              </a:spcBef>
              <a:spcAft>
                <a:spcPts val="0"/>
              </a:spcAft>
              <a:buClr>
                <a:schemeClr val="lt1"/>
              </a:buClr>
              <a:buSzPts val="8000"/>
              <a:buNone/>
              <a:defRPr sz="8000">
                <a:solidFill>
                  <a:schemeClr val="lt1"/>
                </a:solidFill>
              </a:defRPr>
            </a:lvl3pPr>
            <a:lvl4pPr lvl="3" algn="ctr">
              <a:lnSpc>
                <a:spcPct val="100000"/>
              </a:lnSpc>
              <a:spcBef>
                <a:spcPts val="0"/>
              </a:spcBef>
              <a:spcAft>
                <a:spcPts val="0"/>
              </a:spcAft>
              <a:buClr>
                <a:schemeClr val="lt1"/>
              </a:buClr>
              <a:buSzPts val="8000"/>
              <a:buNone/>
              <a:defRPr sz="8000">
                <a:solidFill>
                  <a:schemeClr val="lt1"/>
                </a:solidFill>
              </a:defRPr>
            </a:lvl4pPr>
            <a:lvl5pPr lvl="4" algn="ctr">
              <a:lnSpc>
                <a:spcPct val="100000"/>
              </a:lnSpc>
              <a:spcBef>
                <a:spcPts val="0"/>
              </a:spcBef>
              <a:spcAft>
                <a:spcPts val="0"/>
              </a:spcAft>
              <a:buClr>
                <a:schemeClr val="lt1"/>
              </a:buClr>
              <a:buSzPts val="8000"/>
              <a:buNone/>
              <a:defRPr sz="8000">
                <a:solidFill>
                  <a:schemeClr val="lt1"/>
                </a:solidFill>
              </a:defRPr>
            </a:lvl5pPr>
            <a:lvl6pPr lvl="5" algn="ctr">
              <a:lnSpc>
                <a:spcPct val="100000"/>
              </a:lnSpc>
              <a:spcBef>
                <a:spcPts val="0"/>
              </a:spcBef>
              <a:spcAft>
                <a:spcPts val="0"/>
              </a:spcAft>
              <a:buClr>
                <a:schemeClr val="lt1"/>
              </a:buClr>
              <a:buSzPts val="8000"/>
              <a:buNone/>
              <a:defRPr sz="8000">
                <a:solidFill>
                  <a:schemeClr val="lt1"/>
                </a:solidFill>
              </a:defRPr>
            </a:lvl6pPr>
            <a:lvl7pPr lvl="6" algn="ctr">
              <a:lnSpc>
                <a:spcPct val="100000"/>
              </a:lnSpc>
              <a:spcBef>
                <a:spcPts val="0"/>
              </a:spcBef>
              <a:spcAft>
                <a:spcPts val="0"/>
              </a:spcAft>
              <a:buClr>
                <a:schemeClr val="lt1"/>
              </a:buClr>
              <a:buSzPts val="8000"/>
              <a:buNone/>
              <a:defRPr sz="8000">
                <a:solidFill>
                  <a:schemeClr val="lt1"/>
                </a:solidFill>
              </a:defRPr>
            </a:lvl7pPr>
            <a:lvl8pPr lvl="7" algn="ctr">
              <a:lnSpc>
                <a:spcPct val="100000"/>
              </a:lnSpc>
              <a:spcBef>
                <a:spcPts val="0"/>
              </a:spcBef>
              <a:spcAft>
                <a:spcPts val="0"/>
              </a:spcAft>
              <a:buClr>
                <a:schemeClr val="lt1"/>
              </a:buClr>
              <a:buSzPts val="8000"/>
              <a:buNone/>
              <a:defRPr sz="8000">
                <a:solidFill>
                  <a:schemeClr val="lt1"/>
                </a:solidFill>
              </a:defRPr>
            </a:lvl8pPr>
            <a:lvl9pPr lvl="8" algn="ctr">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269" name="Google Shape;269;p46"/>
          <p:cNvSpPr txBox="1">
            <a:spLocks noGrp="1"/>
          </p:cNvSpPr>
          <p:nvPr>
            <p:ph type="body" idx="1"/>
          </p:nvPr>
        </p:nvSpPr>
        <p:spPr>
          <a:xfrm>
            <a:off x="1388625" y="2712300"/>
            <a:ext cx="6366900" cy="1111200"/>
          </a:xfrm>
          <a:prstGeom prst="rect">
            <a:avLst/>
          </a:prstGeom>
          <a:noFill/>
          <a:ln>
            <a:noFill/>
          </a:ln>
        </p:spPr>
        <p:txBody>
          <a:bodyPr spcFirstLastPara="1" wrap="square" lIns="91425" tIns="91425" rIns="91425" bIns="91425" anchor="t" anchorCtr="0">
            <a:noAutofit/>
          </a:bodyPr>
          <a:lstStyle>
            <a:lvl1pPr marL="457200" lvl="0" indent="-311150" algn="ctr">
              <a:lnSpc>
                <a:spcPct val="115000"/>
              </a:lnSpc>
              <a:spcBef>
                <a:spcPts val="0"/>
              </a:spcBef>
              <a:spcAft>
                <a:spcPts val="0"/>
              </a:spcAft>
              <a:buClr>
                <a:schemeClr val="lt1"/>
              </a:buClr>
              <a:buSzPts val="1300"/>
              <a:buChar char="●"/>
              <a:defRPr>
                <a:solidFill>
                  <a:schemeClr val="lt1"/>
                </a:solidFill>
              </a:defRPr>
            </a:lvl1pPr>
            <a:lvl2pPr marL="914400" lvl="1" indent="-298450" algn="ctr">
              <a:lnSpc>
                <a:spcPct val="115000"/>
              </a:lnSpc>
              <a:spcBef>
                <a:spcPts val="1600"/>
              </a:spcBef>
              <a:spcAft>
                <a:spcPts val="0"/>
              </a:spcAft>
              <a:buClr>
                <a:schemeClr val="lt1"/>
              </a:buClr>
              <a:buSzPts val="1100"/>
              <a:buChar char="○"/>
              <a:defRPr>
                <a:solidFill>
                  <a:schemeClr val="lt1"/>
                </a:solidFill>
              </a:defRPr>
            </a:lvl2pPr>
            <a:lvl3pPr marL="1371600" lvl="2" indent="-298450" algn="ctr">
              <a:lnSpc>
                <a:spcPct val="115000"/>
              </a:lnSpc>
              <a:spcBef>
                <a:spcPts val="1600"/>
              </a:spcBef>
              <a:spcAft>
                <a:spcPts val="0"/>
              </a:spcAft>
              <a:buClr>
                <a:schemeClr val="lt1"/>
              </a:buClr>
              <a:buSzPts val="1100"/>
              <a:buChar char="■"/>
              <a:defRPr>
                <a:solidFill>
                  <a:schemeClr val="lt1"/>
                </a:solidFill>
              </a:defRPr>
            </a:lvl3pPr>
            <a:lvl4pPr marL="1828800" lvl="3" indent="-298450" algn="ctr">
              <a:lnSpc>
                <a:spcPct val="115000"/>
              </a:lnSpc>
              <a:spcBef>
                <a:spcPts val="1600"/>
              </a:spcBef>
              <a:spcAft>
                <a:spcPts val="0"/>
              </a:spcAft>
              <a:buClr>
                <a:schemeClr val="lt1"/>
              </a:buClr>
              <a:buSzPts val="1100"/>
              <a:buChar char="●"/>
              <a:defRPr>
                <a:solidFill>
                  <a:schemeClr val="lt1"/>
                </a:solidFill>
              </a:defRPr>
            </a:lvl4pPr>
            <a:lvl5pPr marL="2286000" lvl="4" indent="-298450" algn="ctr">
              <a:lnSpc>
                <a:spcPct val="115000"/>
              </a:lnSpc>
              <a:spcBef>
                <a:spcPts val="1600"/>
              </a:spcBef>
              <a:spcAft>
                <a:spcPts val="0"/>
              </a:spcAft>
              <a:buClr>
                <a:schemeClr val="lt1"/>
              </a:buClr>
              <a:buSzPts val="1100"/>
              <a:buChar char="○"/>
              <a:defRPr>
                <a:solidFill>
                  <a:schemeClr val="lt1"/>
                </a:solidFill>
              </a:defRPr>
            </a:lvl5pPr>
            <a:lvl6pPr marL="2743200" lvl="5" indent="-298450" algn="ctr">
              <a:lnSpc>
                <a:spcPct val="115000"/>
              </a:lnSpc>
              <a:spcBef>
                <a:spcPts val="1600"/>
              </a:spcBef>
              <a:spcAft>
                <a:spcPts val="0"/>
              </a:spcAft>
              <a:buClr>
                <a:schemeClr val="lt1"/>
              </a:buClr>
              <a:buSzPts val="1100"/>
              <a:buChar char="■"/>
              <a:defRPr>
                <a:solidFill>
                  <a:schemeClr val="lt1"/>
                </a:solidFill>
              </a:defRPr>
            </a:lvl6pPr>
            <a:lvl7pPr marL="3200400" lvl="6" indent="-298450" algn="ctr">
              <a:lnSpc>
                <a:spcPct val="115000"/>
              </a:lnSpc>
              <a:spcBef>
                <a:spcPts val="1600"/>
              </a:spcBef>
              <a:spcAft>
                <a:spcPts val="0"/>
              </a:spcAft>
              <a:buClr>
                <a:schemeClr val="lt1"/>
              </a:buClr>
              <a:buSzPts val="1100"/>
              <a:buChar char="●"/>
              <a:defRPr>
                <a:solidFill>
                  <a:schemeClr val="lt1"/>
                </a:solidFill>
              </a:defRPr>
            </a:lvl7pPr>
            <a:lvl8pPr marL="3657600" lvl="7" indent="-298450" algn="ctr">
              <a:lnSpc>
                <a:spcPct val="115000"/>
              </a:lnSpc>
              <a:spcBef>
                <a:spcPts val="1600"/>
              </a:spcBef>
              <a:spcAft>
                <a:spcPts val="0"/>
              </a:spcAft>
              <a:buClr>
                <a:schemeClr val="lt1"/>
              </a:buClr>
              <a:buSzPts val="1100"/>
              <a:buChar char="○"/>
              <a:defRPr>
                <a:solidFill>
                  <a:schemeClr val="lt1"/>
                </a:solidFill>
              </a:defRPr>
            </a:lvl8pPr>
            <a:lvl9pPr marL="4114800" lvl="8" indent="-298450" algn="ctr">
              <a:lnSpc>
                <a:spcPct val="115000"/>
              </a:lnSpc>
              <a:spcBef>
                <a:spcPts val="1600"/>
              </a:spcBef>
              <a:spcAft>
                <a:spcPts val="1600"/>
              </a:spcAft>
              <a:buClr>
                <a:schemeClr val="lt1"/>
              </a:buClr>
              <a:buSzPts val="1100"/>
              <a:buChar char="■"/>
              <a:defRPr>
                <a:solidFill>
                  <a:schemeClr val="lt1"/>
                </a:solidFill>
              </a:defRPr>
            </a:lvl9pPr>
          </a:lstStyle>
          <a:p>
            <a:endParaRPr/>
          </a:p>
        </p:txBody>
      </p:sp>
      <p:sp>
        <p:nvSpPr>
          <p:cNvPr id="270" name="Google Shape;270;p46"/>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47"/>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9"/>
        <p:cNvGrpSpPr/>
        <p:nvPr/>
      </p:nvGrpSpPr>
      <p:grpSpPr>
        <a:xfrm>
          <a:off x="0" y="0"/>
          <a:ext cx="0" cy="0"/>
          <a:chOff x="0" y="0"/>
          <a:chExt cx="0" cy="0"/>
        </a:xfrm>
      </p:grpSpPr>
      <p:grpSp>
        <p:nvGrpSpPr>
          <p:cNvPr id="50" name="Google Shape;50;p38"/>
          <p:cNvGrpSpPr/>
          <p:nvPr/>
        </p:nvGrpSpPr>
        <p:grpSpPr>
          <a:xfrm>
            <a:off x="625966" y="299376"/>
            <a:ext cx="999312" cy="999312"/>
            <a:chOff x="348199" y="179450"/>
            <a:chExt cx="1116300" cy="1116300"/>
          </a:xfrm>
        </p:grpSpPr>
        <p:sp>
          <p:nvSpPr>
            <p:cNvPr id="51" name="Google Shape;51;p38"/>
            <p:cNvSpPr/>
            <p:nvPr/>
          </p:nvSpPr>
          <p:spPr>
            <a:xfrm rot="-5400000">
              <a:off x="574557" y="405788"/>
              <a:ext cx="663600" cy="663600"/>
            </a:xfrm>
            <a:prstGeom prst="pie">
              <a:avLst>
                <a:gd name="adj1" fmla="val 10792838"/>
                <a:gd name="adj2" fmla="val 16200000"/>
              </a:avLst>
            </a:prstGeom>
            <a:solidFill>
              <a:schemeClr val="dk2">
                <a:alpha val="11764"/>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52;p38"/>
            <p:cNvSpPr/>
            <p:nvPr/>
          </p:nvSpPr>
          <p:spPr>
            <a:xfrm rot="-5400000">
              <a:off x="348199" y="179450"/>
              <a:ext cx="1116300" cy="1116300"/>
            </a:xfrm>
            <a:prstGeom prst="pie">
              <a:avLst>
                <a:gd name="adj1" fmla="val 10792838"/>
                <a:gd name="adj2" fmla="val 16200000"/>
              </a:avLst>
            </a:prstGeom>
            <a:solidFill>
              <a:schemeClr val="dk2">
                <a:alpha val="11764"/>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3" name="Google Shape;53;p38"/>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4" name="Google Shape;54;p38"/>
          <p:cNvSpPr txBox="1">
            <a:spLocks noGrp="1"/>
          </p:cNvSpPr>
          <p:nvPr>
            <p:ph type="body" idx="1"/>
          </p:nvPr>
        </p:nvSpPr>
        <p:spPr>
          <a:xfrm>
            <a:off x="1303800" y="1990050"/>
            <a:ext cx="7030500" cy="25416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55" name="Google Shape;55;p38"/>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56"/>
        <p:cNvGrpSpPr/>
        <p:nvPr/>
      </p:nvGrpSpPr>
      <p:grpSpPr>
        <a:xfrm>
          <a:off x="0" y="0"/>
          <a:ext cx="0" cy="0"/>
          <a:chOff x="0" y="0"/>
          <a:chExt cx="0" cy="0"/>
        </a:xfrm>
      </p:grpSpPr>
      <p:grpSp>
        <p:nvGrpSpPr>
          <p:cNvPr id="57" name="Google Shape;57;p39"/>
          <p:cNvGrpSpPr/>
          <p:nvPr/>
        </p:nvGrpSpPr>
        <p:grpSpPr>
          <a:xfrm>
            <a:off x="146769" y="3406"/>
            <a:ext cx="1233214" cy="1384535"/>
            <a:chOff x="146769" y="3406"/>
            <a:chExt cx="1233214" cy="1384535"/>
          </a:xfrm>
        </p:grpSpPr>
        <p:grpSp>
          <p:nvGrpSpPr>
            <p:cNvPr id="58" name="Google Shape;58;p39"/>
            <p:cNvGrpSpPr/>
            <p:nvPr/>
          </p:nvGrpSpPr>
          <p:grpSpPr>
            <a:xfrm>
              <a:off x="1063183" y="3406"/>
              <a:ext cx="316800" cy="688513"/>
              <a:chOff x="1063183" y="3406"/>
              <a:chExt cx="316800" cy="688513"/>
            </a:xfrm>
          </p:grpSpPr>
          <p:sp>
            <p:nvSpPr>
              <p:cNvPr id="59" name="Google Shape;59;p39"/>
              <p:cNvSpPr/>
              <p:nvPr/>
            </p:nvSpPr>
            <p:spPr>
              <a:xfrm rot="10800000">
                <a:off x="1063183" y="3419"/>
                <a:ext cx="316800" cy="688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 name="Google Shape;60;p39"/>
              <p:cNvSpPr/>
              <p:nvPr/>
            </p:nvSpPr>
            <p:spPr>
              <a:xfrm rot="10800000">
                <a:off x="1063183" y="3406"/>
                <a:ext cx="316800" cy="340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 name="Google Shape;61;p39"/>
            <p:cNvGrpSpPr/>
            <p:nvPr/>
          </p:nvGrpSpPr>
          <p:grpSpPr>
            <a:xfrm>
              <a:off x="604976" y="3406"/>
              <a:ext cx="316800" cy="1036524"/>
              <a:chOff x="604976" y="3406"/>
              <a:chExt cx="316800" cy="1036524"/>
            </a:xfrm>
          </p:grpSpPr>
          <p:sp>
            <p:nvSpPr>
              <p:cNvPr id="62" name="Google Shape;62;p39"/>
              <p:cNvSpPr/>
              <p:nvPr/>
            </p:nvSpPr>
            <p:spPr>
              <a:xfrm rot="10800000">
                <a:off x="604976" y="3419"/>
                <a:ext cx="316800" cy="688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p39"/>
              <p:cNvSpPr/>
              <p:nvPr/>
            </p:nvSpPr>
            <p:spPr>
              <a:xfrm rot="10800000">
                <a:off x="604976" y="3430"/>
                <a:ext cx="316800" cy="1036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p39"/>
              <p:cNvSpPr/>
              <p:nvPr/>
            </p:nvSpPr>
            <p:spPr>
              <a:xfrm rot="10800000">
                <a:off x="604976" y="3406"/>
                <a:ext cx="316800" cy="340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 name="Google Shape;65;p39"/>
            <p:cNvGrpSpPr/>
            <p:nvPr/>
          </p:nvGrpSpPr>
          <p:grpSpPr>
            <a:xfrm>
              <a:off x="146769" y="3406"/>
              <a:ext cx="316800" cy="1384535"/>
              <a:chOff x="146769" y="3406"/>
              <a:chExt cx="316800" cy="1384535"/>
            </a:xfrm>
          </p:grpSpPr>
          <p:sp>
            <p:nvSpPr>
              <p:cNvPr id="66" name="Google Shape;66;p39"/>
              <p:cNvSpPr/>
              <p:nvPr/>
            </p:nvSpPr>
            <p:spPr>
              <a:xfrm rot="10800000">
                <a:off x="146769" y="3419"/>
                <a:ext cx="316800" cy="688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39"/>
              <p:cNvSpPr/>
              <p:nvPr/>
            </p:nvSpPr>
            <p:spPr>
              <a:xfrm rot="10800000">
                <a:off x="146769" y="3441"/>
                <a:ext cx="316800" cy="1384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 name="Google Shape;68;p39"/>
              <p:cNvSpPr/>
              <p:nvPr/>
            </p:nvSpPr>
            <p:spPr>
              <a:xfrm rot="10800000">
                <a:off x="146769" y="3430"/>
                <a:ext cx="316800" cy="1036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39"/>
              <p:cNvSpPr/>
              <p:nvPr/>
            </p:nvSpPr>
            <p:spPr>
              <a:xfrm rot="10800000">
                <a:off x="146769" y="3406"/>
                <a:ext cx="316800" cy="340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70" name="Google Shape;70;p39"/>
          <p:cNvGrpSpPr/>
          <p:nvPr/>
        </p:nvGrpSpPr>
        <p:grpSpPr>
          <a:xfrm>
            <a:off x="6775084" y="2904008"/>
            <a:ext cx="2186147" cy="2239500"/>
            <a:chOff x="6775084" y="2904008"/>
            <a:chExt cx="2186147" cy="2239500"/>
          </a:xfrm>
        </p:grpSpPr>
        <p:grpSp>
          <p:nvGrpSpPr>
            <p:cNvPr id="71" name="Google Shape;71;p39"/>
            <p:cNvGrpSpPr/>
            <p:nvPr/>
          </p:nvGrpSpPr>
          <p:grpSpPr>
            <a:xfrm>
              <a:off x="6775084" y="4253708"/>
              <a:ext cx="409500" cy="889800"/>
              <a:chOff x="6775084" y="4253708"/>
              <a:chExt cx="409500" cy="889800"/>
            </a:xfrm>
          </p:grpSpPr>
          <p:sp>
            <p:nvSpPr>
              <p:cNvPr id="72" name="Google Shape;72;p39"/>
              <p:cNvSpPr/>
              <p:nvPr/>
            </p:nvSpPr>
            <p:spPr>
              <a:xfrm>
                <a:off x="6775084" y="4253708"/>
                <a:ext cx="409500" cy="8898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39"/>
              <p:cNvSpPr/>
              <p:nvPr/>
            </p:nvSpPr>
            <p:spPr>
              <a:xfrm>
                <a:off x="6775084" y="4703408"/>
                <a:ext cx="409500" cy="4401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 name="Google Shape;74;p39"/>
            <p:cNvGrpSpPr/>
            <p:nvPr/>
          </p:nvGrpSpPr>
          <p:grpSpPr>
            <a:xfrm>
              <a:off x="7367299" y="3804008"/>
              <a:ext cx="409500" cy="1339500"/>
              <a:chOff x="7367299" y="3804008"/>
              <a:chExt cx="409500" cy="1339500"/>
            </a:xfrm>
          </p:grpSpPr>
          <p:sp>
            <p:nvSpPr>
              <p:cNvPr id="75" name="Google Shape;75;p39"/>
              <p:cNvSpPr/>
              <p:nvPr/>
            </p:nvSpPr>
            <p:spPr>
              <a:xfrm>
                <a:off x="7367299" y="4253708"/>
                <a:ext cx="409500" cy="8898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39"/>
              <p:cNvSpPr/>
              <p:nvPr/>
            </p:nvSpPr>
            <p:spPr>
              <a:xfrm>
                <a:off x="7367299" y="3804008"/>
                <a:ext cx="409500" cy="1339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77;p39"/>
              <p:cNvSpPr/>
              <p:nvPr/>
            </p:nvSpPr>
            <p:spPr>
              <a:xfrm>
                <a:off x="7367299" y="4703408"/>
                <a:ext cx="409500" cy="4401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 name="Google Shape;78;p39"/>
            <p:cNvGrpSpPr/>
            <p:nvPr/>
          </p:nvGrpSpPr>
          <p:grpSpPr>
            <a:xfrm>
              <a:off x="7959516" y="3354008"/>
              <a:ext cx="409500" cy="1789500"/>
              <a:chOff x="7959516" y="3354008"/>
              <a:chExt cx="409500" cy="1789500"/>
            </a:xfrm>
          </p:grpSpPr>
          <p:sp>
            <p:nvSpPr>
              <p:cNvPr id="79" name="Google Shape;79;p39"/>
              <p:cNvSpPr/>
              <p:nvPr/>
            </p:nvSpPr>
            <p:spPr>
              <a:xfrm>
                <a:off x="7959516" y="4253708"/>
                <a:ext cx="409500" cy="8898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39"/>
              <p:cNvSpPr/>
              <p:nvPr/>
            </p:nvSpPr>
            <p:spPr>
              <a:xfrm>
                <a:off x="7959516" y="3354008"/>
                <a:ext cx="409500" cy="1789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39"/>
              <p:cNvSpPr/>
              <p:nvPr/>
            </p:nvSpPr>
            <p:spPr>
              <a:xfrm>
                <a:off x="7959516" y="3804008"/>
                <a:ext cx="409500" cy="1339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39"/>
              <p:cNvSpPr/>
              <p:nvPr/>
            </p:nvSpPr>
            <p:spPr>
              <a:xfrm>
                <a:off x="7959516" y="4703408"/>
                <a:ext cx="409500" cy="4401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 name="Google Shape;83;p39"/>
            <p:cNvGrpSpPr/>
            <p:nvPr/>
          </p:nvGrpSpPr>
          <p:grpSpPr>
            <a:xfrm>
              <a:off x="8551731" y="2904008"/>
              <a:ext cx="409500" cy="2239500"/>
              <a:chOff x="8551731" y="2904008"/>
              <a:chExt cx="409500" cy="2239500"/>
            </a:xfrm>
          </p:grpSpPr>
          <p:sp>
            <p:nvSpPr>
              <p:cNvPr id="84" name="Google Shape;84;p39"/>
              <p:cNvSpPr/>
              <p:nvPr/>
            </p:nvSpPr>
            <p:spPr>
              <a:xfrm>
                <a:off x="8551731" y="4253708"/>
                <a:ext cx="409500" cy="8898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39"/>
              <p:cNvSpPr/>
              <p:nvPr/>
            </p:nvSpPr>
            <p:spPr>
              <a:xfrm>
                <a:off x="8551731" y="3354008"/>
                <a:ext cx="409500" cy="1789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39"/>
              <p:cNvSpPr/>
              <p:nvPr/>
            </p:nvSpPr>
            <p:spPr>
              <a:xfrm>
                <a:off x="8551731" y="3804008"/>
                <a:ext cx="409500" cy="1339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39"/>
              <p:cNvSpPr/>
              <p:nvPr/>
            </p:nvSpPr>
            <p:spPr>
              <a:xfrm>
                <a:off x="8551731" y="2904008"/>
                <a:ext cx="409500" cy="22395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39"/>
              <p:cNvSpPr/>
              <p:nvPr/>
            </p:nvSpPr>
            <p:spPr>
              <a:xfrm>
                <a:off x="8551731" y="4703408"/>
                <a:ext cx="409500" cy="440100"/>
              </a:xfrm>
              <a:prstGeom prst="round2SameRect">
                <a:avLst>
                  <a:gd name="adj1" fmla="val 50000"/>
                  <a:gd name="adj2" fmla="val 0"/>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89" name="Google Shape;89;p39"/>
          <p:cNvSpPr txBox="1">
            <a:spLocks noGrp="1"/>
          </p:cNvSpPr>
          <p:nvPr>
            <p:ph type="title"/>
          </p:nvPr>
        </p:nvSpPr>
        <p:spPr>
          <a:xfrm>
            <a:off x="824000" y="1613825"/>
            <a:ext cx="5857800" cy="1872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90" name="Google Shape;90;p39"/>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40"/>
          <p:cNvGrpSpPr/>
          <p:nvPr/>
        </p:nvGrpSpPr>
        <p:grpSpPr>
          <a:xfrm>
            <a:off x="625966" y="299376"/>
            <a:ext cx="999312" cy="999312"/>
            <a:chOff x="348199" y="179450"/>
            <a:chExt cx="1116300" cy="1116300"/>
          </a:xfrm>
        </p:grpSpPr>
        <p:sp>
          <p:nvSpPr>
            <p:cNvPr id="93" name="Google Shape;93;p40"/>
            <p:cNvSpPr/>
            <p:nvPr/>
          </p:nvSpPr>
          <p:spPr>
            <a:xfrm rot="-5400000">
              <a:off x="574557" y="405788"/>
              <a:ext cx="663600" cy="663600"/>
            </a:xfrm>
            <a:prstGeom prst="pie">
              <a:avLst>
                <a:gd name="adj1" fmla="val 10792838"/>
                <a:gd name="adj2" fmla="val 16200000"/>
              </a:avLst>
            </a:prstGeom>
            <a:solidFill>
              <a:schemeClr val="dk2">
                <a:alpha val="11764"/>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40"/>
            <p:cNvSpPr/>
            <p:nvPr/>
          </p:nvSpPr>
          <p:spPr>
            <a:xfrm rot="-5400000">
              <a:off x="348199" y="179450"/>
              <a:ext cx="1116300" cy="1116300"/>
            </a:xfrm>
            <a:prstGeom prst="pie">
              <a:avLst>
                <a:gd name="adj1" fmla="val 10792838"/>
                <a:gd name="adj2" fmla="val 16200000"/>
              </a:avLst>
            </a:prstGeom>
            <a:solidFill>
              <a:schemeClr val="dk2">
                <a:alpha val="11764"/>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5" name="Google Shape;95;p40"/>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96" name="Google Shape;96;p40"/>
          <p:cNvSpPr txBox="1">
            <a:spLocks noGrp="1"/>
          </p:cNvSpPr>
          <p:nvPr>
            <p:ph type="body" idx="1"/>
          </p:nvPr>
        </p:nvSpPr>
        <p:spPr>
          <a:xfrm>
            <a:off x="1303800" y="1990050"/>
            <a:ext cx="3430500" cy="25416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97" name="Google Shape;97;p40"/>
          <p:cNvSpPr txBox="1">
            <a:spLocks noGrp="1"/>
          </p:cNvSpPr>
          <p:nvPr>
            <p:ph type="body" idx="2"/>
          </p:nvPr>
        </p:nvSpPr>
        <p:spPr>
          <a:xfrm>
            <a:off x="4903650" y="1990050"/>
            <a:ext cx="3430500" cy="25416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98" name="Google Shape;98;p40"/>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41"/>
          <p:cNvGrpSpPr/>
          <p:nvPr/>
        </p:nvGrpSpPr>
        <p:grpSpPr>
          <a:xfrm>
            <a:off x="625966" y="299376"/>
            <a:ext cx="999312" cy="999312"/>
            <a:chOff x="348199" y="179450"/>
            <a:chExt cx="1116300" cy="1116300"/>
          </a:xfrm>
        </p:grpSpPr>
        <p:sp>
          <p:nvSpPr>
            <p:cNvPr id="101" name="Google Shape;101;p41"/>
            <p:cNvSpPr/>
            <p:nvPr/>
          </p:nvSpPr>
          <p:spPr>
            <a:xfrm rot="-5400000">
              <a:off x="574557" y="405788"/>
              <a:ext cx="663600" cy="663600"/>
            </a:xfrm>
            <a:prstGeom prst="pie">
              <a:avLst>
                <a:gd name="adj1" fmla="val 10792838"/>
                <a:gd name="adj2" fmla="val 16200000"/>
              </a:avLst>
            </a:prstGeom>
            <a:solidFill>
              <a:schemeClr val="dk2">
                <a:alpha val="11764"/>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41"/>
            <p:cNvSpPr/>
            <p:nvPr/>
          </p:nvSpPr>
          <p:spPr>
            <a:xfrm rot="-5400000">
              <a:off x="348199" y="179450"/>
              <a:ext cx="1116300" cy="1116300"/>
            </a:xfrm>
            <a:prstGeom prst="pie">
              <a:avLst>
                <a:gd name="adj1" fmla="val 10792838"/>
                <a:gd name="adj2" fmla="val 16200000"/>
              </a:avLst>
            </a:prstGeom>
            <a:solidFill>
              <a:schemeClr val="dk2">
                <a:alpha val="11764"/>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3" name="Google Shape;103;p41"/>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04" name="Google Shape;104;p4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42"/>
          <p:cNvGrpSpPr/>
          <p:nvPr/>
        </p:nvGrpSpPr>
        <p:grpSpPr>
          <a:xfrm>
            <a:off x="625966" y="299376"/>
            <a:ext cx="999312" cy="999312"/>
            <a:chOff x="348199" y="179450"/>
            <a:chExt cx="1116300" cy="1116300"/>
          </a:xfrm>
        </p:grpSpPr>
        <p:sp>
          <p:nvSpPr>
            <p:cNvPr id="107" name="Google Shape;107;p42"/>
            <p:cNvSpPr/>
            <p:nvPr/>
          </p:nvSpPr>
          <p:spPr>
            <a:xfrm rot="-5400000">
              <a:off x="574557" y="405788"/>
              <a:ext cx="663600" cy="663600"/>
            </a:xfrm>
            <a:prstGeom prst="pie">
              <a:avLst>
                <a:gd name="adj1" fmla="val 10792838"/>
                <a:gd name="adj2" fmla="val 16200000"/>
              </a:avLst>
            </a:prstGeom>
            <a:solidFill>
              <a:schemeClr val="dk2">
                <a:alpha val="11764"/>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Google Shape;108;p42"/>
            <p:cNvSpPr/>
            <p:nvPr/>
          </p:nvSpPr>
          <p:spPr>
            <a:xfrm rot="-5400000">
              <a:off x="348199" y="179450"/>
              <a:ext cx="1116300" cy="1116300"/>
            </a:xfrm>
            <a:prstGeom prst="pie">
              <a:avLst>
                <a:gd name="adj1" fmla="val 10792838"/>
                <a:gd name="adj2" fmla="val 16200000"/>
              </a:avLst>
            </a:prstGeom>
            <a:solidFill>
              <a:schemeClr val="dk2">
                <a:alpha val="11764"/>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9" name="Google Shape;109;p42"/>
          <p:cNvSpPr txBox="1">
            <a:spLocks noGrp="1"/>
          </p:cNvSpPr>
          <p:nvPr>
            <p:ph type="title"/>
          </p:nvPr>
        </p:nvSpPr>
        <p:spPr>
          <a:xfrm>
            <a:off x="1303800" y="598575"/>
            <a:ext cx="3312000" cy="1590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10" name="Google Shape;110;p42"/>
          <p:cNvSpPr txBox="1">
            <a:spLocks noGrp="1"/>
          </p:cNvSpPr>
          <p:nvPr>
            <p:ph type="body" idx="1"/>
          </p:nvPr>
        </p:nvSpPr>
        <p:spPr>
          <a:xfrm>
            <a:off x="1303800" y="2309675"/>
            <a:ext cx="3312000" cy="22218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111" name="Google Shape;111;p42"/>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43"/>
          <p:cNvGrpSpPr/>
          <p:nvPr/>
        </p:nvGrpSpPr>
        <p:grpSpPr>
          <a:xfrm>
            <a:off x="6866714" y="1256"/>
            <a:ext cx="2267379" cy="2601741"/>
            <a:chOff x="6790514" y="1256"/>
            <a:chExt cx="2267379" cy="2601741"/>
          </a:xfrm>
        </p:grpSpPr>
        <p:grpSp>
          <p:nvGrpSpPr>
            <p:cNvPr id="114" name="Google Shape;114;p43"/>
            <p:cNvGrpSpPr/>
            <p:nvPr/>
          </p:nvGrpSpPr>
          <p:grpSpPr>
            <a:xfrm>
              <a:off x="7067535" y="1256"/>
              <a:ext cx="1990358" cy="1990303"/>
              <a:chOff x="7067535" y="1256"/>
              <a:chExt cx="1990358" cy="1990303"/>
            </a:xfrm>
          </p:grpSpPr>
          <p:sp>
            <p:nvSpPr>
              <p:cNvPr id="115" name="Google Shape;115;p43"/>
              <p:cNvSpPr/>
              <p:nvPr/>
            </p:nvSpPr>
            <p:spPr>
              <a:xfrm rot="-8648551">
                <a:off x="7594313" y="527721"/>
                <a:ext cx="937226" cy="937226"/>
              </a:xfrm>
              <a:prstGeom prst="ellipse">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116;p43"/>
              <p:cNvSpPr/>
              <p:nvPr/>
            </p:nvSpPr>
            <p:spPr>
              <a:xfrm rot="-8648551">
                <a:off x="7594313" y="527721"/>
                <a:ext cx="937226" cy="937226"/>
              </a:xfrm>
              <a:prstGeom prst="pie">
                <a:avLst>
                  <a:gd name="adj1" fmla="val 19376841"/>
                  <a:gd name="adj2" fmla="val 12313574"/>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43"/>
              <p:cNvSpPr/>
              <p:nvPr/>
            </p:nvSpPr>
            <p:spPr>
              <a:xfrm rot="-8649154">
                <a:off x="7349891" y="283705"/>
                <a:ext cx="1425647" cy="1425404"/>
              </a:xfrm>
              <a:prstGeom prst="ellipse">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8" name="Google Shape;118;p43"/>
            <p:cNvGrpSpPr/>
            <p:nvPr/>
          </p:nvGrpSpPr>
          <p:grpSpPr>
            <a:xfrm>
              <a:off x="8207126" y="1807997"/>
              <a:ext cx="795000" cy="795000"/>
              <a:chOff x="8207126" y="1807997"/>
              <a:chExt cx="795000" cy="795000"/>
            </a:xfrm>
          </p:grpSpPr>
          <p:sp>
            <p:nvSpPr>
              <p:cNvPr id="119" name="Google Shape;119;p43"/>
              <p:cNvSpPr/>
              <p:nvPr/>
            </p:nvSpPr>
            <p:spPr>
              <a:xfrm rot="2152054">
                <a:off x="8319942" y="1920813"/>
                <a:ext cx="569367" cy="569367"/>
              </a:xfrm>
              <a:prstGeom prst="ellipse">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43"/>
              <p:cNvSpPr/>
              <p:nvPr/>
            </p:nvSpPr>
            <p:spPr>
              <a:xfrm rot="2150259">
                <a:off x="8408218" y="2008610"/>
                <a:ext cx="393004" cy="393004"/>
              </a:xfrm>
              <a:prstGeom prst="ellipse">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43"/>
              <p:cNvSpPr/>
              <p:nvPr/>
            </p:nvSpPr>
            <p:spPr>
              <a:xfrm rot="2150259">
                <a:off x="8408218" y="2008610"/>
                <a:ext cx="393004" cy="393004"/>
              </a:xfrm>
              <a:prstGeom prst="pie">
                <a:avLst>
                  <a:gd name="adj1" fmla="val 5699893"/>
                  <a:gd name="adj2" fmla="val 12313574"/>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2" name="Google Shape;122;p43"/>
            <p:cNvGrpSpPr/>
            <p:nvPr/>
          </p:nvGrpSpPr>
          <p:grpSpPr>
            <a:xfrm>
              <a:off x="6790514" y="118857"/>
              <a:ext cx="548700" cy="548700"/>
              <a:chOff x="6790514" y="118857"/>
              <a:chExt cx="548700" cy="548700"/>
            </a:xfrm>
          </p:grpSpPr>
          <p:sp>
            <p:nvSpPr>
              <p:cNvPr id="123" name="Google Shape;123;p43"/>
              <p:cNvSpPr/>
              <p:nvPr/>
            </p:nvSpPr>
            <p:spPr>
              <a:xfrm rot="2150259">
                <a:off x="6868362" y="196705"/>
                <a:ext cx="393004" cy="393004"/>
              </a:xfrm>
              <a:prstGeom prst="ellipse">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 name="Google Shape;124;p43"/>
              <p:cNvSpPr/>
              <p:nvPr/>
            </p:nvSpPr>
            <p:spPr>
              <a:xfrm rot="2150259">
                <a:off x="6868362" y="196705"/>
                <a:ext cx="393004" cy="393004"/>
              </a:xfrm>
              <a:prstGeom prst="pie">
                <a:avLst>
                  <a:gd name="adj1" fmla="val 5699893"/>
                  <a:gd name="adj2" fmla="val 12313574"/>
                </a:avLst>
              </a:prstGeom>
              <a:solidFill>
                <a:schemeClr val="lt1">
                  <a:alpha val="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25" name="Google Shape;125;p43"/>
          <p:cNvSpPr txBox="1">
            <a:spLocks noGrp="1"/>
          </p:cNvSpPr>
          <p:nvPr>
            <p:ph type="title"/>
          </p:nvPr>
        </p:nvSpPr>
        <p:spPr>
          <a:xfrm>
            <a:off x="824000" y="763600"/>
            <a:ext cx="5857800" cy="3573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126" name="Google Shape;126;p43"/>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44"/>
          <p:cNvGrpSpPr/>
          <p:nvPr/>
        </p:nvGrpSpPr>
        <p:grpSpPr>
          <a:xfrm>
            <a:off x="625966" y="299376"/>
            <a:ext cx="999312" cy="999312"/>
            <a:chOff x="348199" y="179450"/>
            <a:chExt cx="1116300" cy="1116300"/>
          </a:xfrm>
        </p:grpSpPr>
        <p:sp>
          <p:nvSpPr>
            <p:cNvPr id="129" name="Google Shape;129;p44"/>
            <p:cNvSpPr/>
            <p:nvPr/>
          </p:nvSpPr>
          <p:spPr>
            <a:xfrm rot="-5400000">
              <a:off x="574557" y="405788"/>
              <a:ext cx="663600" cy="663600"/>
            </a:xfrm>
            <a:prstGeom prst="pie">
              <a:avLst>
                <a:gd name="adj1" fmla="val 10792838"/>
                <a:gd name="adj2" fmla="val 16200000"/>
              </a:avLst>
            </a:prstGeom>
            <a:solidFill>
              <a:schemeClr val="dk2">
                <a:alpha val="11764"/>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44"/>
            <p:cNvSpPr/>
            <p:nvPr/>
          </p:nvSpPr>
          <p:spPr>
            <a:xfrm rot="-5400000">
              <a:off x="348199" y="179450"/>
              <a:ext cx="1116300" cy="1116300"/>
            </a:xfrm>
            <a:prstGeom prst="pie">
              <a:avLst>
                <a:gd name="adj1" fmla="val 10792838"/>
                <a:gd name="adj2" fmla="val 16200000"/>
              </a:avLst>
            </a:prstGeom>
            <a:solidFill>
              <a:schemeClr val="dk2">
                <a:alpha val="11764"/>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1" name="Google Shape;131;p44"/>
          <p:cNvSpPr txBox="1">
            <a:spLocks noGrp="1"/>
          </p:cNvSpPr>
          <p:nvPr>
            <p:ph type="title"/>
          </p:nvPr>
        </p:nvSpPr>
        <p:spPr>
          <a:xfrm>
            <a:off x="1303800" y="598575"/>
            <a:ext cx="3430500" cy="1990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32" name="Google Shape;132;p44"/>
          <p:cNvSpPr txBox="1">
            <a:spLocks noGrp="1"/>
          </p:cNvSpPr>
          <p:nvPr>
            <p:ph type="subTitle" idx="1"/>
          </p:nvPr>
        </p:nvSpPr>
        <p:spPr>
          <a:xfrm>
            <a:off x="1303800" y="2743203"/>
            <a:ext cx="3430500" cy="7260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133" name="Google Shape;133;p44"/>
          <p:cNvSpPr txBox="1">
            <a:spLocks noGrp="1"/>
          </p:cNvSpPr>
          <p:nvPr>
            <p:ph type="body" idx="2"/>
          </p:nvPr>
        </p:nvSpPr>
        <p:spPr>
          <a:xfrm>
            <a:off x="4903700" y="661000"/>
            <a:ext cx="3430500" cy="38706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134" name="Google Shape;134;p44"/>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45"/>
          <p:cNvGrpSpPr/>
          <p:nvPr/>
        </p:nvGrpSpPr>
        <p:grpSpPr>
          <a:xfrm>
            <a:off x="713373" y="3847119"/>
            <a:ext cx="825392" cy="825392"/>
            <a:chOff x="348199" y="179450"/>
            <a:chExt cx="1116300" cy="1116300"/>
          </a:xfrm>
        </p:grpSpPr>
        <p:sp>
          <p:nvSpPr>
            <p:cNvPr id="137" name="Google Shape;137;p45"/>
            <p:cNvSpPr/>
            <p:nvPr/>
          </p:nvSpPr>
          <p:spPr>
            <a:xfrm rot="-5400000">
              <a:off x="574557" y="405788"/>
              <a:ext cx="663600" cy="663600"/>
            </a:xfrm>
            <a:prstGeom prst="pie">
              <a:avLst>
                <a:gd name="adj1" fmla="val 10792838"/>
                <a:gd name="adj2" fmla="val 16200000"/>
              </a:avLst>
            </a:prstGeom>
            <a:solidFill>
              <a:schemeClr val="dk2">
                <a:alpha val="11764"/>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45"/>
            <p:cNvSpPr/>
            <p:nvPr/>
          </p:nvSpPr>
          <p:spPr>
            <a:xfrm rot="-5400000">
              <a:off x="348199" y="179450"/>
              <a:ext cx="1116300" cy="1116300"/>
            </a:xfrm>
            <a:prstGeom prst="pie">
              <a:avLst>
                <a:gd name="adj1" fmla="val 10792838"/>
                <a:gd name="adj2" fmla="val 16200000"/>
              </a:avLst>
            </a:prstGeom>
            <a:solidFill>
              <a:schemeClr val="dk2">
                <a:alpha val="11764"/>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9" name="Google Shape;139;p45"/>
          <p:cNvSpPr txBox="1">
            <a:spLocks noGrp="1"/>
          </p:cNvSpPr>
          <p:nvPr>
            <p:ph type="body" idx="1"/>
          </p:nvPr>
        </p:nvSpPr>
        <p:spPr>
          <a:xfrm>
            <a:off x="1303800" y="4138975"/>
            <a:ext cx="5843100" cy="534900"/>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0"/>
              </a:spcBef>
              <a:spcAft>
                <a:spcPts val="0"/>
              </a:spcAft>
              <a:buSzPts val="1300"/>
              <a:buNone/>
              <a:defRPr/>
            </a:lvl1pPr>
          </a:lstStyle>
          <a:p>
            <a:endParaRPr/>
          </a:p>
        </p:txBody>
      </p:sp>
      <p:sp>
        <p:nvSpPr>
          <p:cNvPr id="140" name="Google Shape;140;p45"/>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3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1pPr>
            <a:lvl2pPr marR="0" lvl="1"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2pPr>
            <a:lvl3pPr marR="0" lvl="2"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3pPr>
            <a:lvl4pPr marR="0" lvl="3"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4pPr>
            <a:lvl5pPr marR="0" lvl="4"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5pPr>
            <a:lvl6pPr marR="0" lvl="5"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6pPr>
            <a:lvl7pPr marR="0" lvl="6"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7pPr>
            <a:lvl8pPr marR="0" lvl="7"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8pPr>
            <a:lvl9pPr marR="0" lvl="8"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9pPr>
          </a:lstStyle>
          <a:p>
            <a:endParaRPr/>
          </a:p>
        </p:txBody>
      </p:sp>
      <p:sp>
        <p:nvSpPr>
          <p:cNvPr id="7" name="Google Shape;7;p3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5000"/>
              </a:lnSpc>
              <a:spcBef>
                <a:spcPts val="0"/>
              </a:spcBef>
              <a:spcAft>
                <a:spcPts val="0"/>
              </a:spcAft>
              <a:buClr>
                <a:schemeClr val="dk2"/>
              </a:buClr>
              <a:buSzPts val="1300"/>
              <a:buFont typeface="Nunito"/>
              <a:buChar char="●"/>
              <a:defRPr sz="1300" b="0" i="0" u="none" strike="noStrike" cap="none">
                <a:solidFill>
                  <a:schemeClr val="dk2"/>
                </a:solidFill>
                <a:latin typeface="Nunito"/>
                <a:ea typeface="Nunito"/>
                <a:cs typeface="Nunito"/>
                <a:sym typeface="Nunito"/>
              </a:defRPr>
            </a:lvl1pPr>
            <a:lvl2pPr marL="914400" marR="0" lvl="1" indent="-298450" algn="l" rtl="0">
              <a:lnSpc>
                <a:spcPct val="115000"/>
              </a:lnSpc>
              <a:spcBef>
                <a:spcPts val="160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2pPr>
            <a:lvl3pPr marL="1371600" marR="0" lvl="2" indent="-298450" algn="l" rtl="0">
              <a:lnSpc>
                <a:spcPct val="115000"/>
              </a:lnSpc>
              <a:spcBef>
                <a:spcPts val="160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3pPr>
            <a:lvl4pPr marL="1828800" marR="0" lvl="3" indent="-298450" algn="l" rtl="0">
              <a:lnSpc>
                <a:spcPct val="115000"/>
              </a:lnSpc>
              <a:spcBef>
                <a:spcPts val="160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4pPr>
            <a:lvl5pPr marL="2286000" marR="0" lvl="4" indent="-298450" algn="l" rtl="0">
              <a:lnSpc>
                <a:spcPct val="115000"/>
              </a:lnSpc>
              <a:spcBef>
                <a:spcPts val="160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5pPr>
            <a:lvl6pPr marL="2743200" marR="0" lvl="5" indent="-298450" algn="l" rtl="0">
              <a:lnSpc>
                <a:spcPct val="115000"/>
              </a:lnSpc>
              <a:spcBef>
                <a:spcPts val="160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6pPr>
            <a:lvl7pPr marL="3200400" marR="0" lvl="6" indent="-298450" algn="l" rtl="0">
              <a:lnSpc>
                <a:spcPct val="115000"/>
              </a:lnSpc>
              <a:spcBef>
                <a:spcPts val="160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7pPr>
            <a:lvl8pPr marL="3657600" marR="0" lvl="7" indent="-298450" algn="l" rtl="0">
              <a:lnSpc>
                <a:spcPct val="115000"/>
              </a:lnSpc>
              <a:spcBef>
                <a:spcPts val="160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8pPr>
            <a:lvl9pPr marL="4114800" marR="0" lvl="8" indent="-298450" algn="l" rtl="0">
              <a:lnSpc>
                <a:spcPct val="115000"/>
              </a:lnSpc>
              <a:spcBef>
                <a:spcPts val="1600"/>
              </a:spcBef>
              <a:spcAft>
                <a:spcPts val="1600"/>
              </a:spcAft>
              <a:buClr>
                <a:schemeClr val="dk2"/>
              </a:buClr>
              <a:buSzPts val="1100"/>
              <a:buFont typeface="Nunito"/>
              <a:buChar char="■"/>
              <a:defRPr sz="1100" b="0" i="0" u="none" strike="noStrike" cap="none">
                <a:solidFill>
                  <a:schemeClr val="dk2"/>
                </a:solidFill>
                <a:latin typeface="Nunito"/>
                <a:ea typeface="Nunito"/>
                <a:cs typeface="Nunito"/>
                <a:sym typeface="Nunito"/>
              </a:defRPr>
            </a:lvl9pPr>
          </a:lstStyle>
          <a:p>
            <a:endParaRPr/>
          </a:p>
        </p:txBody>
      </p:sp>
      <p:sp>
        <p:nvSpPr>
          <p:cNvPr id="8" name="Google Shape;8;p36"/>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www.kaggle.com/neuromusic/avocado-prices"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python.org/downloads/"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hyperlink" Target="https://www.anaconda.com/distribution/"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5.tiff"/></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pandas.pydata.org/pandas-docs/stable/reference/api/pandas.read_csv.html"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5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276"/>
        <p:cNvGrpSpPr/>
        <p:nvPr/>
      </p:nvGrpSpPr>
      <p:grpSpPr>
        <a:xfrm>
          <a:off x="0" y="0"/>
          <a:ext cx="0" cy="0"/>
          <a:chOff x="0" y="0"/>
          <a:chExt cx="0" cy="0"/>
        </a:xfrm>
      </p:grpSpPr>
      <p:sp>
        <p:nvSpPr>
          <p:cNvPr id="277" name="Google Shape;277;p1"/>
          <p:cNvSpPr txBox="1">
            <a:spLocks noGrp="1"/>
          </p:cNvSpPr>
          <p:nvPr>
            <p:ph type="title"/>
          </p:nvPr>
        </p:nvSpPr>
        <p:spPr>
          <a:xfrm>
            <a:off x="1388625" y="772725"/>
            <a:ext cx="6366900" cy="1863300"/>
          </a:xfrm>
          <a:prstGeom prst="rect">
            <a:avLst/>
          </a:prstGeom>
          <a:noFill/>
          <a:ln>
            <a:noFill/>
          </a:ln>
        </p:spPr>
        <p:txBody>
          <a:bodyPr spcFirstLastPara="1" wrap="square" lIns="91425" tIns="91425" rIns="91425" bIns="91425" anchor="ctr" anchorCtr="0">
            <a:normAutofit fontScale="90000"/>
          </a:bodyPr>
          <a:lstStyle/>
          <a:p>
            <a:pPr marL="0" lvl="0" indent="0" rtl="0">
              <a:lnSpc>
                <a:spcPct val="90000"/>
              </a:lnSpc>
              <a:spcBef>
                <a:spcPts val="0"/>
              </a:spcBef>
              <a:spcAft>
                <a:spcPts val="0"/>
              </a:spcAft>
              <a:buSzPts val="3600"/>
              <a:buNone/>
            </a:pPr>
            <a:r>
              <a:rPr lang="en-US" sz="5600" dirty="0"/>
              <a:t>Introduction to Python and Pandas</a:t>
            </a:r>
          </a:p>
        </p:txBody>
      </p:sp>
      <p:sp>
        <p:nvSpPr>
          <p:cNvPr id="278" name="Google Shape;278;p1"/>
          <p:cNvSpPr txBox="1">
            <a:spLocks noGrp="1"/>
          </p:cNvSpPr>
          <p:nvPr>
            <p:ph type="body" idx="1"/>
          </p:nvPr>
        </p:nvSpPr>
        <p:spPr>
          <a:xfrm>
            <a:off x="1388625" y="2712300"/>
            <a:ext cx="6366900" cy="1111200"/>
          </a:xfrm>
          <a:prstGeom prst="rect">
            <a:avLst/>
          </a:prstGeom>
          <a:noFill/>
          <a:ln>
            <a:noFill/>
          </a:ln>
        </p:spPr>
        <p:txBody>
          <a:bodyPr spcFirstLastPara="1" wrap="square" lIns="91425" tIns="91425" rIns="91425" bIns="91425" anchor="t" anchorCtr="0">
            <a:normAutofit/>
          </a:bodyPr>
          <a:lstStyle/>
          <a:p>
            <a:pPr marL="0" lvl="0" indent="0">
              <a:spcAft>
                <a:spcPts val="600"/>
              </a:spcAft>
              <a:buNone/>
            </a:pPr>
            <a:r>
              <a:rPr lang="en" dirty="0" err="1"/>
              <a:t>DataHacks</a:t>
            </a:r>
            <a:r>
              <a:rPr lang="en" dirty="0"/>
              <a:t> 2020 Workshop</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3"/>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Setting up </a:t>
            </a:r>
            <a:r>
              <a:rPr lang="en" dirty="0" err="1"/>
              <a:t>Jupyter</a:t>
            </a:r>
            <a:r>
              <a:rPr lang="en" dirty="0"/>
              <a:t> Notebook</a:t>
            </a:r>
            <a:endParaRPr dirty="0"/>
          </a:p>
        </p:txBody>
      </p:sp>
    </p:spTree>
    <p:extLst>
      <p:ext uri="{BB962C8B-B14F-4D97-AF65-F5344CB8AC3E}">
        <p14:creationId xmlns:p14="http://schemas.microsoft.com/office/powerpoint/2010/main" val="31069061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What you need to do:</a:t>
            </a:r>
            <a:endParaRPr/>
          </a:p>
        </p:txBody>
      </p:sp>
      <p:sp>
        <p:nvSpPr>
          <p:cNvPr id="298" name="Google Shape;298;p3"/>
          <p:cNvSpPr txBox="1">
            <a:spLocks noGrp="1"/>
          </p:cNvSpPr>
          <p:nvPr>
            <p:ph type="body" idx="1"/>
          </p:nvPr>
        </p:nvSpPr>
        <p:spPr>
          <a:xfrm>
            <a:off x="1303800" y="1646175"/>
            <a:ext cx="7030500" cy="2541600"/>
          </a:xfrm>
          <a:prstGeom prst="rect">
            <a:avLst/>
          </a:prstGeom>
          <a:solidFill>
            <a:srgbClr val="FFFFFF"/>
          </a:solid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 sz="1800" dirty="0"/>
              <a:t>Download Anaconda.  This will install Python, </a:t>
            </a:r>
            <a:r>
              <a:rPr lang="en" sz="1800" dirty="0" err="1"/>
              <a:t>numpy</a:t>
            </a:r>
            <a:r>
              <a:rPr lang="en" sz="1800" dirty="0"/>
              <a:t>, pandas, and allow you to use </a:t>
            </a:r>
            <a:r>
              <a:rPr lang="en" sz="1800" dirty="0" err="1"/>
              <a:t>Jupyter</a:t>
            </a:r>
            <a:r>
              <a:rPr lang="en" sz="1800" dirty="0"/>
              <a:t> notebooks.</a:t>
            </a:r>
            <a:endParaRPr sz="1800" dirty="0"/>
          </a:p>
          <a:p>
            <a:pPr marL="457200" lvl="0" indent="-342900" algn="l" rtl="0">
              <a:lnSpc>
                <a:spcPct val="115000"/>
              </a:lnSpc>
              <a:spcBef>
                <a:spcPts val="0"/>
              </a:spcBef>
              <a:spcAft>
                <a:spcPts val="0"/>
              </a:spcAft>
              <a:buClr>
                <a:srgbClr val="FFFFFF"/>
              </a:buClr>
              <a:buSzPts val="1800"/>
              <a:buChar char="●"/>
            </a:pPr>
            <a:endParaRPr sz="1800" dirty="0"/>
          </a:p>
          <a:p>
            <a:pPr marL="457200" lvl="0" indent="-342900" algn="l" rtl="0">
              <a:lnSpc>
                <a:spcPct val="115000"/>
              </a:lnSpc>
              <a:spcBef>
                <a:spcPts val="0"/>
              </a:spcBef>
              <a:spcAft>
                <a:spcPts val="0"/>
              </a:spcAft>
              <a:buSzPts val="1800"/>
              <a:buChar char="●"/>
            </a:pPr>
            <a:r>
              <a:rPr lang="en" sz="1800" dirty="0"/>
              <a:t>Get a Kaggle Account</a:t>
            </a:r>
            <a:endParaRPr sz="1800" dirty="0"/>
          </a:p>
          <a:p>
            <a:pPr marL="457200" lvl="0" indent="-342900" algn="l" rtl="0">
              <a:lnSpc>
                <a:spcPct val="115000"/>
              </a:lnSpc>
              <a:spcBef>
                <a:spcPts val="0"/>
              </a:spcBef>
              <a:spcAft>
                <a:spcPts val="0"/>
              </a:spcAft>
              <a:buClr>
                <a:srgbClr val="FFFFFF"/>
              </a:buClr>
              <a:buSzPts val="1800"/>
              <a:buChar char="●"/>
            </a:pPr>
            <a:endParaRPr sz="1800" dirty="0"/>
          </a:p>
          <a:p>
            <a:pPr marL="457200" lvl="0" indent="-342900" algn="l" rtl="0">
              <a:lnSpc>
                <a:spcPct val="115000"/>
              </a:lnSpc>
              <a:spcBef>
                <a:spcPts val="0"/>
              </a:spcBef>
              <a:spcAft>
                <a:spcPts val="0"/>
              </a:spcAft>
              <a:buSzPts val="1800"/>
              <a:buChar char="●"/>
            </a:pPr>
            <a:r>
              <a:rPr lang="en" sz="1800" dirty="0"/>
              <a:t>Download the Avocado dataset. </a:t>
            </a:r>
            <a:r>
              <a:rPr lang="en" sz="2000" u="sng" dirty="0">
                <a:solidFill>
                  <a:schemeClr val="hlink"/>
                </a:solidFill>
                <a:latin typeface="Arial"/>
                <a:ea typeface="Arial"/>
                <a:cs typeface="Arial"/>
                <a:sym typeface="Arial"/>
                <a:hlinkClick r:id="rId3"/>
              </a:rPr>
              <a:t>https://www.kaggle.com/neuromusic/avocado-prices</a:t>
            </a:r>
            <a:endParaRPr sz="2000" dirty="0"/>
          </a:p>
          <a:p>
            <a:pPr marL="457200" lvl="0" indent="0" algn="l" rtl="0">
              <a:lnSpc>
                <a:spcPct val="115000"/>
              </a:lnSpc>
              <a:spcBef>
                <a:spcPts val="1600"/>
              </a:spcBef>
              <a:spcAft>
                <a:spcPts val="1600"/>
              </a:spcAft>
              <a:buNone/>
            </a:pPr>
            <a:endParaRPr sz="18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4"/>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Jupyter Notebooks?</a:t>
            </a:r>
            <a:endParaRPr/>
          </a:p>
        </p:txBody>
      </p:sp>
      <p:sp>
        <p:nvSpPr>
          <p:cNvPr id="304" name="Google Shape;304;p4"/>
          <p:cNvSpPr txBox="1">
            <a:spLocks noGrp="1"/>
          </p:cNvSpPr>
          <p:nvPr>
            <p:ph type="body" idx="1"/>
          </p:nvPr>
        </p:nvSpPr>
        <p:spPr>
          <a:xfrm>
            <a:off x="1220275" y="1524650"/>
            <a:ext cx="7030500" cy="254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sz="1800" dirty="0"/>
              <a:t>- </a:t>
            </a:r>
            <a:r>
              <a:rPr lang="en" sz="1800" dirty="0" err="1"/>
              <a:t>Jupyter</a:t>
            </a:r>
            <a:r>
              <a:rPr lang="en" sz="1800" dirty="0"/>
              <a:t> notebooks are what these sessions will mainly be taught using.  </a:t>
            </a:r>
          </a:p>
          <a:p>
            <a:pPr marL="0" lvl="0" indent="0" algn="l" rtl="0">
              <a:lnSpc>
                <a:spcPct val="115000"/>
              </a:lnSpc>
              <a:spcBef>
                <a:spcPts val="0"/>
              </a:spcBef>
              <a:spcAft>
                <a:spcPts val="0"/>
              </a:spcAft>
              <a:buSzPts val="1300"/>
              <a:buNone/>
            </a:pPr>
            <a:r>
              <a:rPr lang="en" sz="1800" dirty="0"/>
              <a:t>- They allow for live visualization of your datasets, making it a lot easier to work with, as opposed to constantly printing information out.</a:t>
            </a:r>
            <a:endParaRPr sz="18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SzPts val="3000"/>
              <a:buAutoNum type="arabicPeriod"/>
            </a:pPr>
            <a:r>
              <a:rPr lang="en"/>
              <a:t>Download the most recent version of Python for your OS</a:t>
            </a:r>
            <a:endParaRPr/>
          </a:p>
        </p:txBody>
      </p:sp>
      <p:sp>
        <p:nvSpPr>
          <p:cNvPr id="79" name="Google Shape;79;p14"/>
          <p:cNvSpPr txBox="1">
            <a:spLocks noGrp="1"/>
          </p:cNvSpPr>
          <p:nvPr>
            <p:ph type="body" idx="1"/>
          </p:nvPr>
        </p:nvSpPr>
        <p:spPr>
          <a:xfrm>
            <a:off x="2400250" y="1554669"/>
            <a:ext cx="6321600" cy="300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u="sng" dirty="0">
                <a:solidFill>
                  <a:schemeClr val="hlink"/>
                </a:solidFill>
                <a:latin typeface="Arial"/>
                <a:ea typeface="Arial"/>
                <a:cs typeface="Arial"/>
                <a:sym typeface="Arial"/>
                <a:hlinkClick r:id="rId3"/>
              </a:rPr>
              <a:t>https://www.python.org/downloads/</a:t>
            </a:r>
            <a:endParaRPr sz="1400" dirty="0"/>
          </a:p>
          <a:p>
            <a:pPr marL="0" lvl="0" indent="0" algn="l" rtl="0">
              <a:spcBef>
                <a:spcPts val="1600"/>
              </a:spcBef>
              <a:spcAft>
                <a:spcPts val="1600"/>
              </a:spcAft>
              <a:buNone/>
            </a:pPr>
            <a:endParaRPr sz="1400" dirty="0"/>
          </a:p>
        </p:txBody>
      </p:sp>
      <p:pic>
        <p:nvPicPr>
          <p:cNvPr id="2" name="Picture 1">
            <a:extLst>
              <a:ext uri="{FF2B5EF4-FFF2-40B4-BE49-F238E27FC236}">
                <a16:creationId xmlns:a16="http://schemas.microsoft.com/office/drawing/2014/main" id="{11081224-DBFB-0144-83FE-EA1C2FD25A2E}"/>
              </a:ext>
            </a:extLst>
          </p:cNvPr>
          <p:cNvPicPr>
            <a:picLocks noChangeAspect="1"/>
          </p:cNvPicPr>
          <p:nvPr/>
        </p:nvPicPr>
        <p:blipFill>
          <a:blip r:embed="rId4"/>
          <a:stretch>
            <a:fillRect/>
          </a:stretch>
        </p:blipFill>
        <p:spPr>
          <a:xfrm>
            <a:off x="2008414" y="1944417"/>
            <a:ext cx="7135586" cy="5062930"/>
          </a:xfrm>
          <a:prstGeom prst="rect">
            <a:avLst/>
          </a:prstGeom>
        </p:spPr>
      </p:pic>
    </p:spTree>
    <p:extLst>
      <p:ext uri="{BB962C8B-B14F-4D97-AF65-F5344CB8AC3E}">
        <p14:creationId xmlns:p14="http://schemas.microsoft.com/office/powerpoint/2010/main" val="26920092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2. Download Anaconda (3.7)</a:t>
            </a:r>
            <a:endParaRPr/>
          </a:p>
        </p:txBody>
      </p:sp>
      <p:sp>
        <p:nvSpPr>
          <p:cNvPr id="85" name="Google Shape;85;p15"/>
          <p:cNvSpPr txBox="1">
            <a:spLocks noGrp="1"/>
          </p:cNvSpPr>
          <p:nvPr>
            <p:ph type="body" idx="1"/>
          </p:nvPr>
        </p:nvSpPr>
        <p:spPr>
          <a:xfrm>
            <a:off x="2400250" y="1130411"/>
            <a:ext cx="6321600" cy="3002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u="sng" dirty="0">
                <a:solidFill>
                  <a:schemeClr val="hlink"/>
                </a:solidFill>
                <a:latin typeface="Arial"/>
                <a:ea typeface="Arial"/>
                <a:cs typeface="Arial"/>
                <a:sym typeface="Arial"/>
                <a:hlinkClick r:id="rId3"/>
              </a:rPr>
              <a:t>https://www.anaconda.com/distribution/</a:t>
            </a:r>
            <a:endParaRPr sz="1400" dirty="0"/>
          </a:p>
        </p:txBody>
      </p:sp>
      <p:pic>
        <p:nvPicPr>
          <p:cNvPr id="4" name="Picture 3" descr="A screenshot of a cell phone&#10;&#10;Description automatically generated">
            <a:extLst>
              <a:ext uri="{FF2B5EF4-FFF2-40B4-BE49-F238E27FC236}">
                <a16:creationId xmlns:a16="http://schemas.microsoft.com/office/drawing/2014/main" id="{CD56346A-3AE0-8A48-A03F-39EC473A53A4}"/>
              </a:ext>
            </a:extLst>
          </p:cNvPr>
          <p:cNvPicPr>
            <a:picLocks noChangeAspect="1"/>
          </p:cNvPicPr>
          <p:nvPr/>
        </p:nvPicPr>
        <p:blipFill>
          <a:blip r:embed="rId4"/>
          <a:stretch>
            <a:fillRect/>
          </a:stretch>
        </p:blipFill>
        <p:spPr>
          <a:xfrm>
            <a:off x="1894859" y="1561061"/>
            <a:ext cx="7249141" cy="5143500"/>
          </a:xfrm>
          <a:prstGeom prst="rect">
            <a:avLst/>
          </a:prstGeom>
        </p:spPr>
      </p:pic>
    </p:spTree>
    <p:extLst>
      <p:ext uri="{BB962C8B-B14F-4D97-AF65-F5344CB8AC3E}">
        <p14:creationId xmlns:p14="http://schemas.microsoft.com/office/powerpoint/2010/main" val="26608768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6"/>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3. Launch Anaconda Navigator</a:t>
            </a:r>
            <a:endParaRPr/>
          </a:p>
        </p:txBody>
      </p:sp>
      <p:sp>
        <p:nvSpPr>
          <p:cNvPr id="91" name="Google Shape;91;p16"/>
          <p:cNvSpPr txBox="1">
            <a:spLocks noGrp="1"/>
          </p:cNvSpPr>
          <p:nvPr>
            <p:ph type="body" idx="1"/>
          </p:nvPr>
        </p:nvSpPr>
        <p:spPr>
          <a:xfrm>
            <a:off x="2400250" y="1269205"/>
            <a:ext cx="6321600" cy="3002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2"/>
              </a:buClr>
              <a:buSzPts val="1100"/>
              <a:buFont typeface="Arial"/>
              <a:buNone/>
            </a:pPr>
            <a:r>
              <a:rPr lang="en" sz="2000" b="1" dirty="0">
                <a:latin typeface="Raleway"/>
                <a:ea typeface="Raleway"/>
                <a:cs typeface="Raleway"/>
                <a:sym typeface="Raleway"/>
              </a:rPr>
              <a:t>Launch </a:t>
            </a:r>
            <a:r>
              <a:rPr lang="en" sz="2000" b="1" dirty="0" err="1">
                <a:latin typeface="Raleway"/>
                <a:ea typeface="Raleway"/>
                <a:cs typeface="Raleway"/>
                <a:sym typeface="Raleway"/>
              </a:rPr>
              <a:t>Jupyter</a:t>
            </a:r>
            <a:r>
              <a:rPr lang="en" sz="2000" b="1" dirty="0">
                <a:latin typeface="Raleway"/>
                <a:ea typeface="Raleway"/>
                <a:cs typeface="Raleway"/>
                <a:sym typeface="Raleway"/>
              </a:rPr>
              <a:t> Notebook</a:t>
            </a:r>
          </a:p>
          <a:p>
            <a:pPr marL="0" lvl="0" indent="0" algn="l" rtl="0">
              <a:lnSpc>
                <a:spcPct val="100000"/>
              </a:lnSpc>
              <a:spcBef>
                <a:spcPts val="0"/>
              </a:spcBef>
              <a:spcAft>
                <a:spcPts val="0"/>
              </a:spcAft>
              <a:buClr>
                <a:schemeClr val="dk2"/>
              </a:buClr>
              <a:buSzPts val="1100"/>
              <a:buFont typeface="Arial"/>
              <a:buNone/>
            </a:pPr>
            <a:r>
              <a:rPr lang="en" sz="2000" b="1" dirty="0">
                <a:latin typeface="Raleway"/>
                <a:ea typeface="Raleway"/>
                <a:cs typeface="Raleway"/>
                <a:sym typeface="Raleway"/>
              </a:rPr>
              <a:t>	– this will be opened in your browser</a:t>
            </a:r>
            <a:endParaRPr sz="1050" dirty="0"/>
          </a:p>
        </p:txBody>
      </p:sp>
      <p:pic>
        <p:nvPicPr>
          <p:cNvPr id="3" name="Picture 2" descr="A screenshot of a cell phone&#10;&#10;Description automatically generated">
            <a:extLst>
              <a:ext uri="{FF2B5EF4-FFF2-40B4-BE49-F238E27FC236}">
                <a16:creationId xmlns:a16="http://schemas.microsoft.com/office/drawing/2014/main" id="{A3C9EAD5-8114-C248-8B3C-9D989DEFD189}"/>
              </a:ext>
            </a:extLst>
          </p:cNvPr>
          <p:cNvPicPr>
            <a:picLocks noChangeAspect="1"/>
          </p:cNvPicPr>
          <p:nvPr/>
        </p:nvPicPr>
        <p:blipFill>
          <a:blip r:embed="rId3"/>
          <a:stretch>
            <a:fillRect/>
          </a:stretch>
        </p:blipFill>
        <p:spPr>
          <a:xfrm>
            <a:off x="2400250" y="2054826"/>
            <a:ext cx="6735535" cy="4779080"/>
          </a:xfrm>
          <a:prstGeom prst="rect">
            <a:avLst/>
          </a:prstGeom>
        </p:spPr>
      </p:pic>
    </p:spTree>
    <p:extLst>
      <p:ext uri="{BB962C8B-B14F-4D97-AF65-F5344CB8AC3E}">
        <p14:creationId xmlns:p14="http://schemas.microsoft.com/office/powerpoint/2010/main" val="27424530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F18FD-F609-3944-A96D-31E874662F35}"/>
              </a:ext>
            </a:extLst>
          </p:cNvPr>
          <p:cNvSpPr>
            <a:spLocks noGrp="1"/>
          </p:cNvSpPr>
          <p:nvPr>
            <p:ph type="title"/>
          </p:nvPr>
        </p:nvSpPr>
        <p:spPr>
          <a:xfrm>
            <a:off x="2508131" y="520516"/>
            <a:ext cx="7030500" cy="999300"/>
          </a:xfrm>
        </p:spPr>
        <p:txBody>
          <a:bodyPr/>
          <a:lstStyle/>
          <a:p>
            <a:r>
              <a:rPr lang="en-US" dirty="0"/>
              <a:t>4. Make a new Notebook</a:t>
            </a:r>
          </a:p>
        </p:txBody>
      </p:sp>
      <p:pic>
        <p:nvPicPr>
          <p:cNvPr id="6" name="Google Shape;309;p5">
            <a:extLst>
              <a:ext uri="{FF2B5EF4-FFF2-40B4-BE49-F238E27FC236}">
                <a16:creationId xmlns:a16="http://schemas.microsoft.com/office/drawing/2014/main" id="{03C81FAC-D284-2F46-A845-174BD0FB7FEF}"/>
              </a:ext>
            </a:extLst>
          </p:cNvPr>
          <p:cNvPicPr preferRelativeResize="0"/>
          <p:nvPr/>
        </p:nvPicPr>
        <p:blipFill rotWithShape="1">
          <a:blip r:embed="rId2">
            <a:alphaModFix/>
          </a:blip>
          <a:srcRect/>
          <a:stretch/>
        </p:blipFill>
        <p:spPr>
          <a:xfrm>
            <a:off x="0" y="1522203"/>
            <a:ext cx="9143999" cy="2099094"/>
          </a:xfrm>
          <a:prstGeom prst="rect">
            <a:avLst/>
          </a:prstGeom>
          <a:noFill/>
          <a:ln>
            <a:noFill/>
          </a:ln>
        </p:spPr>
      </p:pic>
    </p:spTree>
    <p:extLst>
      <p:ext uri="{BB962C8B-B14F-4D97-AF65-F5344CB8AC3E}">
        <p14:creationId xmlns:p14="http://schemas.microsoft.com/office/powerpoint/2010/main" val="18511166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F18FD-F609-3944-A96D-31E874662F35}"/>
              </a:ext>
            </a:extLst>
          </p:cNvPr>
          <p:cNvSpPr>
            <a:spLocks noGrp="1"/>
          </p:cNvSpPr>
          <p:nvPr>
            <p:ph type="title"/>
          </p:nvPr>
        </p:nvSpPr>
        <p:spPr>
          <a:xfrm>
            <a:off x="2508131" y="520516"/>
            <a:ext cx="7030500" cy="999300"/>
          </a:xfrm>
        </p:spPr>
        <p:txBody>
          <a:bodyPr/>
          <a:lstStyle/>
          <a:p>
            <a:r>
              <a:rPr lang="en-US" dirty="0"/>
              <a:t>5. Done! </a:t>
            </a:r>
          </a:p>
        </p:txBody>
      </p:sp>
      <p:pic>
        <p:nvPicPr>
          <p:cNvPr id="6" name="Picture 5" descr="A screenshot of a social media post&#10;&#10;Description automatically generated">
            <a:extLst>
              <a:ext uri="{FF2B5EF4-FFF2-40B4-BE49-F238E27FC236}">
                <a16:creationId xmlns:a16="http://schemas.microsoft.com/office/drawing/2014/main" id="{6F38F0A6-ADD4-1540-A319-7E291F612920}"/>
              </a:ext>
            </a:extLst>
          </p:cNvPr>
          <p:cNvPicPr>
            <a:picLocks noChangeAspect="1"/>
          </p:cNvPicPr>
          <p:nvPr/>
        </p:nvPicPr>
        <p:blipFill>
          <a:blip r:embed="rId2"/>
          <a:stretch>
            <a:fillRect/>
          </a:stretch>
        </p:blipFill>
        <p:spPr>
          <a:xfrm>
            <a:off x="1382751" y="1612245"/>
            <a:ext cx="7761249" cy="3531255"/>
          </a:xfrm>
          <a:prstGeom prst="rect">
            <a:avLst/>
          </a:prstGeom>
        </p:spPr>
      </p:pic>
    </p:spTree>
    <p:extLst>
      <p:ext uri="{BB962C8B-B14F-4D97-AF65-F5344CB8AC3E}">
        <p14:creationId xmlns:p14="http://schemas.microsoft.com/office/powerpoint/2010/main" val="6839533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01200-7911-694C-8880-3DB3114BBF4F}"/>
              </a:ext>
            </a:extLst>
          </p:cNvPr>
          <p:cNvSpPr>
            <a:spLocks noGrp="1"/>
          </p:cNvSpPr>
          <p:nvPr>
            <p:ph type="title"/>
          </p:nvPr>
        </p:nvSpPr>
        <p:spPr/>
        <p:txBody>
          <a:bodyPr/>
          <a:lstStyle/>
          <a:p>
            <a:r>
              <a:rPr lang="en-US" dirty="0"/>
              <a:t>Cells in </a:t>
            </a:r>
            <a:r>
              <a:rPr lang="en-US" dirty="0" err="1"/>
              <a:t>Jupyter</a:t>
            </a:r>
            <a:r>
              <a:rPr lang="en-US" dirty="0"/>
              <a:t> Notebook</a:t>
            </a:r>
          </a:p>
        </p:txBody>
      </p:sp>
      <p:sp>
        <p:nvSpPr>
          <p:cNvPr id="3" name="Text Placeholder 2">
            <a:extLst>
              <a:ext uri="{FF2B5EF4-FFF2-40B4-BE49-F238E27FC236}">
                <a16:creationId xmlns:a16="http://schemas.microsoft.com/office/drawing/2014/main" id="{07B31929-2097-6844-8BCC-177CC8A2CACD}"/>
              </a:ext>
            </a:extLst>
          </p:cNvPr>
          <p:cNvSpPr>
            <a:spLocks noGrp="1"/>
          </p:cNvSpPr>
          <p:nvPr>
            <p:ph type="body" idx="1"/>
          </p:nvPr>
        </p:nvSpPr>
        <p:spPr>
          <a:xfrm>
            <a:off x="1246650" y="1300950"/>
            <a:ext cx="7030500" cy="2541600"/>
          </a:xfrm>
        </p:spPr>
        <p:txBody>
          <a:bodyPr/>
          <a:lstStyle/>
          <a:p>
            <a:pPr>
              <a:buFontTx/>
              <a:buChar char="-"/>
            </a:pPr>
            <a:r>
              <a:rPr lang="en-US" dirty="0"/>
              <a:t>(DEMO)</a:t>
            </a:r>
          </a:p>
          <a:p>
            <a:pPr>
              <a:buFontTx/>
              <a:buChar char="-"/>
            </a:pPr>
            <a:r>
              <a:rPr lang="en-US" dirty="0"/>
              <a:t>Code</a:t>
            </a:r>
          </a:p>
          <a:p>
            <a:pPr lvl="1">
              <a:buFontTx/>
              <a:buChar char="-"/>
            </a:pPr>
            <a:r>
              <a:rPr lang="en-US" dirty="0"/>
              <a:t>Where all the executable Python codes go!</a:t>
            </a:r>
          </a:p>
          <a:p>
            <a:pPr>
              <a:buFontTx/>
              <a:buChar char="-"/>
            </a:pPr>
            <a:r>
              <a:rPr lang="en-US" dirty="0"/>
              <a:t>Markdown</a:t>
            </a:r>
          </a:p>
          <a:p>
            <a:pPr lvl="1">
              <a:buFontTx/>
              <a:buChar char="-"/>
            </a:pPr>
            <a:r>
              <a:rPr lang="en-US" dirty="0"/>
              <a:t>For text blocks</a:t>
            </a:r>
          </a:p>
        </p:txBody>
      </p:sp>
      <p:pic>
        <p:nvPicPr>
          <p:cNvPr id="5" name="Picture 4" descr="A screenshot of a cell phone&#10;&#10;Description automatically generated">
            <a:extLst>
              <a:ext uri="{FF2B5EF4-FFF2-40B4-BE49-F238E27FC236}">
                <a16:creationId xmlns:a16="http://schemas.microsoft.com/office/drawing/2014/main" id="{A8BE2CF0-B873-484D-ACEF-466D4B437BD8}"/>
              </a:ext>
            </a:extLst>
          </p:cNvPr>
          <p:cNvPicPr>
            <a:picLocks noChangeAspect="1"/>
          </p:cNvPicPr>
          <p:nvPr/>
        </p:nvPicPr>
        <p:blipFill>
          <a:blip r:embed="rId2"/>
          <a:stretch>
            <a:fillRect/>
          </a:stretch>
        </p:blipFill>
        <p:spPr>
          <a:xfrm>
            <a:off x="3555093" y="2300250"/>
            <a:ext cx="5054600" cy="2489200"/>
          </a:xfrm>
          <a:prstGeom prst="rect">
            <a:avLst/>
          </a:prstGeom>
        </p:spPr>
      </p:pic>
    </p:spTree>
    <p:extLst>
      <p:ext uri="{BB962C8B-B14F-4D97-AF65-F5344CB8AC3E}">
        <p14:creationId xmlns:p14="http://schemas.microsoft.com/office/powerpoint/2010/main" val="8086014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CBE16-FFA7-4F47-9041-C71CD73AC0B0}"/>
              </a:ext>
            </a:extLst>
          </p:cNvPr>
          <p:cNvSpPr>
            <a:spLocks noGrp="1"/>
          </p:cNvSpPr>
          <p:nvPr>
            <p:ph type="title"/>
          </p:nvPr>
        </p:nvSpPr>
        <p:spPr/>
        <p:txBody>
          <a:bodyPr/>
          <a:lstStyle/>
          <a:p>
            <a:r>
              <a:rPr lang="en-US" dirty="0"/>
              <a:t>Importing libraries</a:t>
            </a:r>
          </a:p>
        </p:txBody>
      </p:sp>
      <p:sp>
        <p:nvSpPr>
          <p:cNvPr id="3" name="Text Placeholder 2">
            <a:extLst>
              <a:ext uri="{FF2B5EF4-FFF2-40B4-BE49-F238E27FC236}">
                <a16:creationId xmlns:a16="http://schemas.microsoft.com/office/drawing/2014/main" id="{9590007A-C4F7-7C41-865F-459223EDA2CC}"/>
              </a:ext>
            </a:extLst>
          </p:cNvPr>
          <p:cNvSpPr>
            <a:spLocks noGrp="1"/>
          </p:cNvSpPr>
          <p:nvPr>
            <p:ph type="body" idx="1"/>
          </p:nvPr>
        </p:nvSpPr>
        <p:spPr>
          <a:xfrm>
            <a:off x="809700" y="1476872"/>
            <a:ext cx="7030500" cy="2541600"/>
          </a:xfrm>
        </p:spPr>
        <p:txBody>
          <a:bodyPr/>
          <a:lstStyle/>
          <a:p>
            <a:r>
              <a:rPr lang="en-US" dirty="0"/>
              <a:t>Import [MODULE] //as [ALIAS; nickname for your own benefit]</a:t>
            </a:r>
          </a:p>
          <a:p>
            <a:r>
              <a:rPr lang="en-US" dirty="0"/>
              <a:t>from [MODULE] import [A]</a:t>
            </a:r>
          </a:p>
          <a:p>
            <a:pPr lvl="1"/>
            <a:r>
              <a:rPr lang="en-US" dirty="0"/>
              <a:t>Only importing A; must do each when importing other things from the library</a:t>
            </a:r>
          </a:p>
        </p:txBody>
      </p:sp>
      <p:pic>
        <p:nvPicPr>
          <p:cNvPr id="7" name="Picture 6" descr="A screenshot of a cell phone&#10;&#10;Description automatically generated">
            <a:extLst>
              <a:ext uri="{FF2B5EF4-FFF2-40B4-BE49-F238E27FC236}">
                <a16:creationId xmlns:a16="http://schemas.microsoft.com/office/drawing/2014/main" id="{27BC45B5-B199-BD4C-B1ED-02642E91462A}"/>
              </a:ext>
            </a:extLst>
          </p:cNvPr>
          <p:cNvPicPr>
            <a:picLocks noChangeAspect="1"/>
          </p:cNvPicPr>
          <p:nvPr/>
        </p:nvPicPr>
        <p:blipFill>
          <a:blip r:embed="rId2"/>
          <a:stretch>
            <a:fillRect/>
          </a:stretch>
        </p:blipFill>
        <p:spPr>
          <a:xfrm>
            <a:off x="247050" y="2571750"/>
            <a:ext cx="9144000" cy="1457211"/>
          </a:xfrm>
          <a:prstGeom prst="rect">
            <a:avLst/>
          </a:prstGeom>
        </p:spPr>
      </p:pic>
    </p:spTree>
    <p:extLst>
      <p:ext uri="{BB962C8B-B14F-4D97-AF65-F5344CB8AC3E}">
        <p14:creationId xmlns:p14="http://schemas.microsoft.com/office/powerpoint/2010/main" val="6588051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393D374D-351B-4B88-9E33-85402565EB98}"/>
              </a:ext>
            </a:extLst>
          </p:cNvPr>
          <p:cNvSpPr>
            <a:spLocks noGrp="1"/>
          </p:cNvSpPr>
          <p:nvPr>
            <p:ph type="title"/>
          </p:nvPr>
        </p:nvSpPr>
        <p:spPr>
          <a:xfrm>
            <a:off x="824000" y="1613825"/>
            <a:ext cx="5857800" cy="1872900"/>
          </a:xfrm>
        </p:spPr>
        <p:txBody>
          <a:bodyPr/>
          <a:lstStyle/>
          <a:p>
            <a:r>
              <a:rPr lang="en-US" dirty="0"/>
              <a:t>Python?</a:t>
            </a:r>
          </a:p>
        </p:txBody>
      </p:sp>
    </p:spTree>
    <p:extLst>
      <p:ext uri="{BB962C8B-B14F-4D97-AF65-F5344CB8AC3E}">
        <p14:creationId xmlns:p14="http://schemas.microsoft.com/office/powerpoint/2010/main" val="18722599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3FF64-1B86-2644-B16B-9E07CB54C26F}"/>
              </a:ext>
            </a:extLst>
          </p:cNvPr>
          <p:cNvSpPr>
            <a:spLocks noGrp="1"/>
          </p:cNvSpPr>
          <p:nvPr>
            <p:ph type="title"/>
          </p:nvPr>
        </p:nvSpPr>
        <p:spPr/>
        <p:txBody>
          <a:bodyPr/>
          <a:lstStyle/>
          <a:p>
            <a:r>
              <a:rPr lang="en-US" dirty="0"/>
              <a:t>Python syntax</a:t>
            </a:r>
          </a:p>
        </p:txBody>
      </p:sp>
      <p:sp>
        <p:nvSpPr>
          <p:cNvPr id="3" name="Text Placeholder 2">
            <a:extLst>
              <a:ext uri="{FF2B5EF4-FFF2-40B4-BE49-F238E27FC236}">
                <a16:creationId xmlns:a16="http://schemas.microsoft.com/office/drawing/2014/main" id="{69F9D373-471F-0144-AD60-DD4EF01042CA}"/>
              </a:ext>
            </a:extLst>
          </p:cNvPr>
          <p:cNvSpPr>
            <a:spLocks noGrp="1"/>
          </p:cNvSpPr>
          <p:nvPr>
            <p:ph type="body" idx="1"/>
          </p:nvPr>
        </p:nvSpPr>
        <p:spPr>
          <a:xfrm>
            <a:off x="1303800" y="1239157"/>
            <a:ext cx="7030500" cy="2541600"/>
          </a:xfrm>
        </p:spPr>
        <p:txBody>
          <a:bodyPr/>
          <a:lstStyle/>
          <a:p>
            <a:r>
              <a:rPr lang="en-US" sz="1800" dirty="0"/>
              <a:t>NO MORE SEMICOLONS ;)</a:t>
            </a:r>
          </a:p>
          <a:p>
            <a:r>
              <a:rPr lang="en-US" sz="1800" dirty="0"/>
              <a:t>Whitespace in Python:</a:t>
            </a:r>
          </a:p>
          <a:p>
            <a:pPr lvl="1"/>
            <a:r>
              <a:rPr lang="en-US" sz="1600" dirty="0"/>
              <a:t>Since we’re not using semicolons to terminate lines, a newline signifies the end of a line instead</a:t>
            </a:r>
          </a:p>
          <a:p>
            <a:pPr lvl="1"/>
            <a:r>
              <a:rPr lang="en-US" sz="1600" dirty="0"/>
              <a:t>Indentations matter!</a:t>
            </a:r>
          </a:p>
          <a:p>
            <a:r>
              <a:rPr lang="en-US" sz="1800" dirty="0"/>
              <a:t>Strings can be “string” or ‘string’</a:t>
            </a:r>
          </a:p>
          <a:p>
            <a:endParaRPr lang="en-US" sz="1800" dirty="0"/>
          </a:p>
          <a:p>
            <a:pPr lvl="1"/>
            <a:endParaRPr lang="en-US" sz="1600" dirty="0"/>
          </a:p>
        </p:txBody>
      </p:sp>
    </p:spTree>
    <p:extLst>
      <p:ext uri="{BB962C8B-B14F-4D97-AF65-F5344CB8AC3E}">
        <p14:creationId xmlns:p14="http://schemas.microsoft.com/office/powerpoint/2010/main" val="14656656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1CCC3-56DF-5641-B67E-A7F61FAEAFCA}"/>
              </a:ext>
            </a:extLst>
          </p:cNvPr>
          <p:cNvSpPr>
            <a:spLocks noGrp="1"/>
          </p:cNvSpPr>
          <p:nvPr>
            <p:ph type="title"/>
          </p:nvPr>
        </p:nvSpPr>
        <p:spPr/>
        <p:txBody>
          <a:bodyPr/>
          <a:lstStyle/>
          <a:p>
            <a:r>
              <a:rPr lang="en-US" dirty="0"/>
              <a:t>Python identifiers</a:t>
            </a:r>
          </a:p>
        </p:txBody>
      </p:sp>
      <p:sp>
        <p:nvSpPr>
          <p:cNvPr id="3" name="Text Placeholder 2">
            <a:extLst>
              <a:ext uri="{FF2B5EF4-FFF2-40B4-BE49-F238E27FC236}">
                <a16:creationId xmlns:a16="http://schemas.microsoft.com/office/drawing/2014/main" id="{CFE088B7-E93A-5D48-89C5-09A3520CB160}"/>
              </a:ext>
            </a:extLst>
          </p:cNvPr>
          <p:cNvSpPr>
            <a:spLocks noGrp="1"/>
          </p:cNvSpPr>
          <p:nvPr>
            <p:ph type="body" idx="1"/>
          </p:nvPr>
        </p:nvSpPr>
        <p:spPr>
          <a:xfrm>
            <a:off x="1197665" y="1508357"/>
            <a:ext cx="7030500" cy="2541600"/>
          </a:xfrm>
        </p:spPr>
        <p:txBody>
          <a:bodyPr/>
          <a:lstStyle/>
          <a:p>
            <a:r>
              <a:rPr lang="en-US" sz="1800" dirty="0"/>
              <a:t>Identifier is a name used to identify a variable, function, class, module or other object</a:t>
            </a:r>
          </a:p>
          <a:p>
            <a:r>
              <a:rPr lang="en-US" sz="1800" dirty="0"/>
              <a:t>Starts with a letter A-Z, a-z or an underscore (_) followed by zero or more letters, underscores and digits (0-9).</a:t>
            </a:r>
          </a:p>
          <a:p>
            <a:pPr lvl="1"/>
            <a:r>
              <a:rPr lang="en-US" sz="1800" dirty="0"/>
              <a:t>Python does not allow punctuation characters such as @, $, and % within identifiers. </a:t>
            </a:r>
          </a:p>
          <a:p>
            <a:r>
              <a:rPr lang="en-US" sz="1800" dirty="0"/>
              <a:t>Case sensitive</a:t>
            </a:r>
          </a:p>
          <a:p>
            <a:endParaRPr lang="en-US" dirty="0"/>
          </a:p>
        </p:txBody>
      </p:sp>
    </p:spTree>
    <p:extLst>
      <p:ext uri="{BB962C8B-B14F-4D97-AF65-F5344CB8AC3E}">
        <p14:creationId xmlns:p14="http://schemas.microsoft.com/office/powerpoint/2010/main" val="42477689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6347B-3C07-6D40-A184-E6B7554B3241}"/>
              </a:ext>
            </a:extLst>
          </p:cNvPr>
          <p:cNvSpPr>
            <a:spLocks noGrp="1"/>
          </p:cNvSpPr>
          <p:nvPr>
            <p:ph type="title"/>
          </p:nvPr>
        </p:nvSpPr>
        <p:spPr/>
        <p:txBody>
          <a:bodyPr/>
          <a:lstStyle/>
          <a:p>
            <a:r>
              <a:rPr lang="en-US" dirty="0"/>
              <a:t>Python Variable Types</a:t>
            </a:r>
          </a:p>
        </p:txBody>
      </p:sp>
      <p:sp>
        <p:nvSpPr>
          <p:cNvPr id="3" name="Text Placeholder 2">
            <a:extLst>
              <a:ext uri="{FF2B5EF4-FFF2-40B4-BE49-F238E27FC236}">
                <a16:creationId xmlns:a16="http://schemas.microsoft.com/office/drawing/2014/main" id="{C0085E69-F337-E54B-BA4E-771E54457435}"/>
              </a:ext>
            </a:extLst>
          </p:cNvPr>
          <p:cNvSpPr>
            <a:spLocks noGrp="1"/>
          </p:cNvSpPr>
          <p:nvPr>
            <p:ph type="body" idx="1"/>
          </p:nvPr>
        </p:nvSpPr>
        <p:spPr>
          <a:xfrm>
            <a:off x="1467086" y="1597875"/>
            <a:ext cx="7030500" cy="2541600"/>
          </a:xfrm>
        </p:spPr>
        <p:txBody>
          <a:bodyPr/>
          <a:lstStyle/>
          <a:p>
            <a:r>
              <a:rPr lang="en-US" sz="1800" dirty="0"/>
              <a:t>Numbers</a:t>
            </a:r>
            <a:endParaRPr lang="en-US" sz="1400" dirty="0"/>
          </a:p>
          <a:p>
            <a:r>
              <a:rPr lang="en-US" sz="1800" dirty="0"/>
              <a:t>Strings</a:t>
            </a:r>
          </a:p>
          <a:p>
            <a:pPr lvl="1"/>
            <a:r>
              <a:rPr lang="en-US" sz="1400" dirty="0"/>
              <a:t>Individual characters are also considered strings now</a:t>
            </a:r>
          </a:p>
          <a:p>
            <a:r>
              <a:rPr lang="en-US" sz="1800" dirty="0"/>
              <a:t>List</a:t>
            </a:r>
            <a:endParaRPr lang="en-US" sz="1600" dirty="0"/>
          </a:p>
          <a:p>
            <a:r>
              <a:rPr lang="en-US" sz="1800" dirty="0"/>
              <a:t>Tuple</a:t>
            </a:r>
          </a:p>
          <a:p>
            <a:r>
              <a:rPr lang="en-US" sz="1800" dirty="0"/>
              <a:t>Dictionary</a:t>
            </a:r>
          </a:p>
          <a:p>
            <a:endParaRPr lang="en-US" dirty="0"/>
          </a:p>
        </p:txBody>
      </p:sp>
    </p:spTree>
    <p:extLst>
      <p:ext uri="{BB962C8B-B14F-4D97-AF65-F5344CB8AC3E}">
        <p14:creationId xmlns:p14="http://schemas.microsoft.com/office/powerpoint/2010/main" val="169859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058F8-111B-E74B-A7CE-D7E8C625F1CE}"/>
              </a:ext>
            </a:extLst>
          </p:cNvPr>
          <p:cNvSpPr>
            <a:spLocks noGrp="1"/>
          </p:cNvSpPr>
          <p:nvPr>
            <p:ph type="title"/>
          </p:nvPr>
        </p:nvSpPr>
        <p:spPr/>
        <p:txBody>
          <a:bodyPr/>
          <a:lstStyle/>
          <a:p>
            <a:r>
              <a:rPr lang="en-US" dirty="0"/>
              <a:t>Typing in Python</a:t>
            </a:r>
          </a:p>
        </p:txBody>
      </p:sp>
      <p:sp>
        <p:nvSpPr>
          <p:cNvPr id="3" name="Text Placeholder 2">
            <a:extLst>
              <a:ext uri="{FF2B5EF4-FFF2-40B4-BE49-F238E27FC236}">
                <a16:creationId xmlns:a16="http://schemas.microsoft.com/office/drawing/2014/main" id="{166BEDFC-0D19-6B46-ADB4-54AF2BBF8B8E}"/>
              </a:ext>
            </a:extLst>
          </p:cNvPr>
          <p:cNvSpPr>
            <a:spLocks noGrp="1"/>
          </p:cNvSpPr>
          <p:nvPr>
            <p:ph type="body" idx="1"/>
          </p:nvPr>
        </p:nvSpPr>
        <p:spPr/>
        <p:txBody>
          <a:bodyPr/>
          <a:lstStyle/>
          <a:p>
            <a:endParaRPr lang="en-US"/>
          </a:p>
        </p:txBody>
      </p:sp>
      <p:pic>
        <p:nvPicPr>
          <p:cNvPr id="5" name="Picture 4" descr="A screenshot of a cell phone&#10;&#10;Description automatically generated">
            <a:extLst>
              <a:ext uri="{FF2B5EF4-FFF2-40B4-BE49-F238E27FC236}">
                <a16:creationId xmlns:a16="http://schemas.microsoft.com/office/drawing/2014/main" id="{CB12AA22-DB55-F747-A9C0-51D2F9978673}"/>
              </a:ext>
            </a:extLst>
          </p:cNvPr>
          <p:cNvPicPr>
            <a:picLocks noChangeAspect="1"/>
          </p:cNvPicPr>
          <p:nvPr/>
        </p:nvPicPr>
        <p:blipFill>
          <a:blip r:embed="rId2"/>
          <a:stretch>
            <a:fillRect/>
          </a:stretch>
        </p:blipFill>
        <p:spPr>
          <a:xfrm>
            <a:off x="1238486" y="1859422"/>
            <a:ext cx="5956300" cy="2184400"/>
          </a:xfrm>
          <a:prstGeom prst="rect">
            <a:avLst/>
          </a:prstGeom>
        </p:spPr>
      </p:pic>
    </p:spTree>
    <p:extLst>
      <p:ext uri="{BB962C8B-B14F-4D97-AF65-F5344CB8AC3E}">
        <p14:creationId xmlns:p14="http://schemas.microsoft.com/office/powerpoint/2010/main" val="25057694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FE795-8BA9-7E4A-89F0-FBB1253A92EA}"/>
              </a:ext>
            </a:extLst>
          </p:cNvPr>
          <p:cNvSpPr>
            <a:spLocks noGrp="1"/>
          </p:cNvSpPr>
          <p:nvPr>
            <p:ph type="title"/>
          </p:nvPr>
        </p:nvSpPr>
        <p:spPr/>
        <p:txBody>
          <a:bodyPr/>
          <a:lstStyle/>
          <a:p>
            <a:r>
              <a:rPr lang="en-US" dirty="0"/>
              <a:t>Math in Python</a:t>
            </a:r>
          </a:p>
        </p:txBody>
      </p:sp>
      <p:sp>
        <p:nvSpPr>
          <p:cNvPr id="3" name="Text Placeholder 2">
            <a:extLst>
              <a:ext uri="{FF2B5EF4-FFF2-40B4-BE49-F238E27FC236}">
                <a16:creationId xmlns:a16="http://schemas.microsoft.com/office/drawing/2014/main" id="{7A54586E-68F3-A248-8440-D01B31537A22}"/>
              </a:ext>
            </a:extLst>
          </p:cNvPr>
          <p:cNvSpPr>
            <a:spLocks noGrp="1"/>
          </p:cNvSpPr>
          <p:nvPr>
            <p:ph type="body" idx="1"/>
          </p:nvPr>
        </p:nvSpPr>
        <p:spPr/>
        <p:txBody>
          <a:bodyPr/>
          <a:lstStyle/>
          <a:p>
            <a:endParaRPr lang="en-US" dirty="0"/>
          </a:p>
        </p:txBody>
      </p:sp>
      <p:pic>
        <p:nvPicPr>
          <p:cNvPr id="6" name="Picture 5" descr="A screenshot of a cell phone&#10;&#10;Description automatically generated">
            <a:extLst>
              <a:ext uri="{FF2B5EF4-FFF2-40B4-BE49-F238E27FC236}">
                <a16:creationId xmlns:a16="http://schemas.microsoft.com/office/drawing/2014/main" id="{1B43C69C-B015-1B43-BA67-4FA7BE6FCE7C}"/>
              </a:ext>
            </a:extLst>
          </p:cNvPr>
          <p:cNvPicPr>
            <a:picLocks noChangeAspect="1"/>
          </p:cNvPicPr>
          <p:nvPr/>
        </p:nvPicPr>
        <p:blipFill>
          <a:blip r:embed="rId2"/>
          <a:stretch>
            <a:fillRect/>
          </a:stretch>
        </p:blipFill>
        <p:spPr>
          <a:xfrm>
            <a:off x="1303800" y="1452776"/>
            <a:ext cx="4117521" cy="3371220"/>
          </a:xfrm>
          <a:prstGeom prst="rect">
            <a:avLst/>
          </a:prstGeom>
        </p:spPr>
      </p:pic>
    </p:spTree>
    <p:extLst>
      <p:ext uri="{BB962C8B-B14F-4D97-AF65-F5344CB8AC3E}">
        <p14:creationId xmlns:p14="http://schemas.microsoft.com/office/powerpoint/2010/main" val="17166369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3FF64-1B86-2644-B16B-9E07CB54C26F}"/>
              </a:ext>
            </a:extLst>
          </p:cNvPr>
          <p:cNvSpPr>
            <a:spLocks noGrp="1"/>
          </p:cNvSpPr>
          <p:nvPr>
            <p:ph type="title"/>
          </p:nvPr>
        </p:nvSpPr>
        <p:spPr/>
        <p:txBody>
          <a:bodyPr/>
          <a:lstStyle/>
          <a:p>
            <a:r>
              <a:rPr lang="en-US" dirty="0"/>
              <a:t>Python syntax</a:t>
            </a:r>
          </a:p>
        </p:txBody>
      </p:sp>
      <p:sp>
        <p:nvSpPr>
          <p:cNvPr id="3" name="Text Placeholder 2">
            <a:extLst>
              <a:ext uri="{FF2B5EF4-FFF2-40B4-BE49-F238E27FC236}">
                <a16:creationId xmlns:a16="http://schemas.microsoft.com/office/drawing/2014/main" id="{69F9D373-471F-0144-AD60-DD4EF01042CA}"/>
              </a:ext>
            </a:extLst>
          </p:cNvPr>
          <p:cNvSpPr>
            <a:spLocks noGrp="1"/>
          </p:cNvSpPr>
          <p:nvPr>
            <p:ph type="body" idx="1"/>
          </p:nvPr>
        </p:nvSpPr>
        <p:spPr>
          <a:xfrm>
            <a:off x="1303800" y="1492250"/>
            <a:ext cx="7030500" cy="2541600"/>
          </a:xfrm>
        </p:spPr>
        <p:txBody>
          <a:bodyPr/>
          <a:lstStyle/>
          <a:p>
            <a:r>
              <a:rPr lang="en-US" sz="1800" dirty="0"/>
              <a:t>Functions</a:t>
            </a:r>
          </a:p>
          <a:p>
            <a:pPr lvl="1"/>
            <a:r>
              <a:rPr lang="en-US" sz="1800" dirty="0"/>
              <a:t>print()</a:t>
            </a:r>
          </a:p>
          <a:p>
            <a:pPr lvl="1"/>
            <a:endParaRPr lang="en-US" dirty="0"/>
          </a:p>
        </p:txBody>
      </p:sp>
      <p:pic>
        <p:nvPicPr>
          <p:cNvPr id="5" name="Picture 4" descr="A screenshot of a cell phone&#10;&#10;Description automatically generated">
            <a:extLst>
              <a:ext uri="{FF2B5EF4-FFF2-40B4-BE49-F238E27FC236}">
                <a16:creationId xmlns:a16="http://schemas.microsoft.com/office/drawing/2014/main" id="{FB784A24-4BF1-D94B-B2DC-F6AB767A6390}"/>
              </a:ext>
            </a:extLst>
          </p:cNvPr>
          <p:cNvPicPr>
            <a:picLocks noChangeAspect="1"/>
          </p:cNvPicPr>
          <p:nvPr/>
        </p:nvPicPr>
        <p:blipFill>
          <a:blip r:embed="rId2"/>
          <a:stretch>
            <a:fillRect/>
          </a:stretch>
        </p:blipFill>
        <p:spPr>
          <a:xfrm>
            <a:off x="2361600" y="2466126"/>
            <a:ext cx="4914900" cy="2159000"/>
          </a:xfrm>
          <a:prstGeom prst="rect">
            <a:avLst/>
          </a:prstGeom>
        </p:spPr>
      </p:pic>
    </p:spTree>
    <p:extLst>
      <p:ext uri="{BB962C8B-B14F-4D97-AF65-F5344CB8AC3E}">
        <p14:creationId xmlns:p14="http://schemas.microsoft.com/office/powerpoint/2010/main" val="3282323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41FB5-004A-684F-8B04-E9F9E3469847}"/>
              </a:ext>
            </a:extLst>
          </p:cNvPr>
          <p:cNvSpPr>
            <a:spLocks noGrp="1"/>
          </p:cNvSpPr>
          <p:nvPr>
            <p:ph type="title"/>
          </p:nvPr>
        </p:nvSpPr>
        <p:spPr/>
        <p:txBody>
          <a:bodyPr/>
          <a:lstStyle/>
          <a:p>
            <a:r>
              <a:rPr lang="en-US" dirty="0" err="1"/>
              <a:t>Numpy</a:t>
            </a:r>
            <a:r>
              <a:rPr lang="en-US" dirty="0"/>
              <a:t> – </a:t>
            </a:r>
            <a:r>
              <a:rPr lang="en-US" dirty="0" err="1"/>
              <a:t>np.NaN</a:t>
            </a:r>
            <a:endParaRPr lang="en-US" dirty="0"/>
          </a:p>
        </p:txBody>
      </p:sp>
      <p:sp>
        <p:nvSpPr>
          <p:cNvPr id="3" name="Text Placeholder 2">
            <a:extLst>
              <a:ext uri="{FF2B5EF4-FFF2-40B4-BE49-F238E27FC236}">
                <a16:creationId xmlns:a16="http://schemas.microsoft.com/office/drawing/2014/main" id="{18C1E538-299B-5743-9A94-8D98DC5F9189}"/>
              </a:ext>
            </a:extLst>
          </p:cNvPr>
          <p:cNvSpPr>
            <a:spLocks noGrp="1"/>
          </p:cNvSpPr>
          <p:nvPr>
            <p:ph type="body" idx="1"/>
          </p:nvPr>
        </p:nvSpPr>
        <p:spPr/>
        <p:txBody>
          <a:bodyPr/>
          <a:lstStyle/>
          <a:p>
            <a:r>
              <a:rPr lang="en-US" dirty="0"/>
              <a:t>can’t check equality like A == </a:t>
            </a:r>
            <a:r>
              <a:rPr lang="en-US" dirty="0" err="1"/>
              <a:t>np.NaN</a:t>
            </a:r>
            <a:endParaRPr lang="en-US" dirty="0"/>
          </a:p>
          <a:p>
            <a:pPr lvl="1"/>
            <a:r>
              <a:rPr lang="en-US" dirty="0"/>
              <a:t>Use methods like </a:t>
            </a:r>
            <a:r>
              <a:rPr lang="en-US" dirty="0" err="1"/>
              <a:t>is.NaN</a:t>
            </a:r>
            <a:r>
              <a:rPr lang="en-US" dirty="0"/>
              <a:t>, </a:t>
            </a:r>
            <a:r>
              <a:rPr lang="en-US" dirty="0" err="1"/>
              <a:t>dropna</a:t>
            </a:r>
            <a:r>
              <a:rPr lang="en-US" dirty="0"/>
              <a:t>(), </a:t>
            </a:r>
            <a:r>
              <a:rPr lang="en-US" dirty="0" err="1"/>
              <a:t>etc</a:t>
            </a:r>
            <a:endParaRPr lang="en-US" dirty="0"/>
          </a:p>
          <a:p>
            <a:endParaRPr lang="en-US" dirty="0"/>
          </a:p>
        </p:txBody>
      </p:sp>
      <p:pic>
        <p:nvPicPr>
          <p:cNvPr id="7" name="Picture 6" descr="A screenshot of a cell phone&#10;&#10;Description automatically generated">
            <a:extLst>
              <a:ext uri="{FF2B5EF4-FFF2-40B4-BE49-F238E27FC236}">
                <a16:creationId xmlns:a16="http://schemas.microsoft.com/office/drawing/2014/main" id="{A49636D0-7202-044A-AEDC-4978E5ED9D10}"/>
              </a:ext>
            </a:extLst>
          </p:cNvPr>
          <p:cNvPicPr>
            <a:picLocks noChangeAspect="1"/>
          </p:cNvPicPr>
          <p:nvPr/>
        </p:nvPicPr>
        <p:blipFill>
          <a:blip r:embed="rId2"/>
          <a:stretch>
            <a:fillRect/>
          </a:stretch>
        </p:blipFill>
        <p:spPr>
          <a:xfrm>
            <a:off x="2795154" y="2806396"/>
            <a:ext cx="5785427" cy="2005749"/>
          </a:xfrm>
          <a:prstGeom prst="rect">
            <a:avLst/>
          </a:prstGeom>
        </p:spPr>
      </p:pic>
    </p:spTree>
    <p:extLst>
      <p:ext uri="{BB962C8B-B14F-4D97-AF65-F5344CB8AC3E}">
        <p14:creationId xmlns:p14="http://schemas.microsoft.com/office/powerpoint/2010/main" val="14787995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g6d8fbe61f8_1_0"/>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Intro to Pandas</a:t>
            </a:r>
            <a:endParaRPr dirty="0"/>
          </a:p>
        </p:txBody>
      </p:sp>
      <p:sp>
        <p:nvSpPr>
          <p:cNvPr id="284" name="Google Shape;284;g6d8fbe61f8_1_0"/>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Autofit/>
          </a:bodyPr>
          <a:lstStyle/>
          <a:p>
            <a:r>
              <a:rPr lang="en-US" dirty="0"/>
              <a:t>DS3 Kaggle Session #1</a:t>
            </a:r>
          </a:p>
          <a:p>
            <a:r>
              <a:rPr lang="en-US" dirty="0"/>
              <a:t>Fall 2019</a:t>
            </a:r>
          </a:p>
          <a:p>
            <a:br>
              <a:rPr lang="en-US" dirty="0"/>
            </a:br>
            <a:endParaRPr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2"/>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What is pandas?</a:t>
            </a:r>
            <a:endParaRPr/>
          </a:p>
        </p:txBody>
      </p:sp>
      <p:sp>
        <p:nvSpPr>
          <p:cNvPr id="290" name="Google Shape;290;p2"/>
          <p:cNvSpPr txBox="1">
            <a:spLocks noGrp="1"/>
          </p:cNvSpPr>
          <p:nvPr>
            <p:ph type="body" idx="1"/>
          </p:nvPr>
        </p:nvSpPr>
        <p:spPr>
          <a:xfrm>
            <a:off x="1303800" y="1990050"/>
            <a:ext cx="7030500" cy="254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endParaRPr sz="1800" dirty="0"/>
          </a:p>
          <a:p>
            <a:pPr marL="457200" lvl="0" indent="-342900" algn="l" rtl="0">
              <a:lnSpc>
                <a:spcPct val="115000"/>
              </a:lnSpc>
              <a:spcBef>
                <a:spcPts val="1600"/>
              </a:spcBef>
              <a:spcAft>
                <a:spcPts val="0"/>
              </a:spcAft>
              <a:buSzPts val="1800"/>
              <a:buChar char="●"/>
            </a:pPr>
            <a:r>
              <a:rPr lang="en" sz="1800" dirty="0"/>
              <a:t>Pandas… nothing to do with real pandas</a:t>
            </a:r>
            <a:endParaRPr sz="1800" dirty="0"/>
          </a:p>
          <a:p>
            <a:pPr marL="457200" lvl="0" indent="-342900" algn="l" rtl="0">
              <a:lnSpc>
                <a:spcPct val="115000"/>
              </a:lnSpc>
              <a:spcBef>
                <a:spcPts val="1600"/>
              </a:spcBef>
              <a:spcAft>
                <a:spcPts val="0"/>
              </a:spcAft>
              <a:buSzPts val="1800"/>
              <a:buChar char="●"/>
            </a:pPr>
            <a:r>
              <a:rPr lang="en" sz="1800" dirty="0"/>
              <a:t>Python Library</a:t>
            </a:r>
            <a:endParaRPr sz="1800" dirty="0"/>
          </a:p>
          <a:p>
            <a:pPr marL="457200" lvl="0" indent="-342900" algn="l" rtl="0">
              <a:lnSpc>
                <a:spcPct val="115000"/>
              </a:lnSpc>
              <a:spcBef>
                <a:spcPts val="1600"/>
              </a:spcBef>
              <a:spcAft>
                <a:spcPts val="0"/>
              </a:spcAft>
              <a:buSzPts val="1800"/>
              <a:buChar char="●"/>
            </a:pPr>
            <a:r>
              <a:rPr lang="en" sz="1800" dirty="0"/>
              <a:t>Data manipulation and analysis</a:t>
            </a:r>
            <a:endParaRPr sz="1800" dirty="0"/>
          </a:p>
          <a:p>
            <a:pPr marL="457200" lvl="0" indent="-342900" algn="l" rtl="0">
              <a:lnSpc>
                <a:spcPct val="115000"/>
              </a:lnSpc>
              <a:spcBef>
                <a:spcPts val="1600"/>
              </a:spcBef>
              <a:spcAft>
                <a:spcPts val="0"/>
              </a:spcAft>
              <a:buSzPts val="1800"/>
              <a:buChar char="●"/>
            </a:pPr>
            <a:r>
              <a:rPr lang="en" sz="1800" dirty="0"/>
              <a:t>Good tool to use when you are working with a large dataset</a:t>
            </a:r>
            <a:endParaRPr sz="1800" dirty="0"/>
          </a:p>
          <a:p>
            <a:pPr marL="457200" lvl="0" indent="0" algn="l" rtl="0">
              <a:lnSpc>
                <a:spcPct val="115000"/>
              </a:lnSpc>
              <a:spcBef>
                <a:spcPts val="1600"/>
              </a:spcBef>
              <a:spcAft>
                <a:spcPts val="1600"/>
              </a:spcAft>
              <a:buSzPts val="1300"/>
              <a:buNone/>
            </a:pPr>
            <a:endParaRPr sz="1800" dirty="0"/>
          </a:p>
        </p:txBody>
      </p:sp>
      <p:pic>
        <p:nvPicPr>
          <p:cNvPr id="291" name="Google Shape;291;p2"/>
          <p:cNvPicPr preferRelativeResize="0"/>
          <p:nvPr/>
        </p:nvPicPr>
        <p:blipFill rotWithShape="1">
          <a:blip r:embed="rId3">
            <a:alphaModFix/>
          </a:blip>
          <a:srcRect l="26012" t="22795" r="23112" b="22262"/>
          <a:stretch/>
        </p:blipFill>
        <p:spPr>
          <a:xfrm>
            <a:off x="6312847" y="1173525"/>
            <a:ext cx="2301725" cy="1398225"/>
          </a:xfrm>
          <a:prstGeom prst="rect">
            <a:avLst/>
          </a:prstGeom>
          <a:noFill/>
          <a:ln>
            <a:noFill/>
          </a:ln>
        </p:spPr>
      </p:pic>
      <p:cxnSp>
        <p:nvCxnSpPr>
          <p:cNvPr id="292" name="Google Shape;292;p2"/>
          <p:cNvCxnSpPr/>
          <p:nvPr/>
        </p:nvCxnSpPr>
        <p:spPr>
          <a:xfrm>
            <a:off x="6048439" y="1098225"/>
            <a:ext cx="2988600" cy="1728000"/>
          </a:xfrm>
          <a:prstGeom prst="straightConnector1">
            <a:avLst/>
          </a:prstGeom>
          <a:noFill/>
          <a:ln w="38100" cap="flat" cmpd="sng">
            <a:solidFill>
              <a:srgbClr val="FF0000"/>
            </a:solidFill>
            <a:prstDash val="solid"/>
            <a:round/>
            <a:headEnd type="none" w="sm" len="sm"/>
            <a:tailEnd type="none" w="sm" len="sm"/>
          </a:ln>
        </p:spPr>
      </p:cxnSp>
      <p:pic>
        <p:nvPicPr>
          <p:cNvPr id="2" name="Picture 1">
            <a:extLst>
              <a:ext uri="{FF2B5EF4-FFF2-40B4-BE49-F238E27FC236}">
                <a16:creationId xmlns:a16="http://schemas.microsoft.com/office/drawing/2014/main" id="{37DD8D8F-E936-8E4B-8075-64E5D75D0A18}"/>
              </a:ext>
            </a:extLst>
          </p:cNvPr>
          <p:cNvPicPr>
            <a:picLocks noChangeAspect="1"/>
          </p:cNvPicPr>
          <p:nvPr/>
        </p:nvPicPr>
        <p:blipFill>
          <a:blip r:embed="rId4"/>
          <a:stretch>
            <a:fillRect/>
          </a:stretch>
        </p:blipFill>
        <p:spPr>
          <a:xfrm>
            <a:off x="3985380" y="516710"/>
            <a:ext cx="1905000" cy="190500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6"/>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Beginning, at last!</a:t>
            </a:r>
            <a:endParaRPr/>
          </a:p>
        </p:txBody>
      </p:sp>
      <p:sp>
        <p:nvSpPr>
          <p:cNvPr id="315" name="Google Shape;315;p6"/>
          <p:cNvSpPr txBox="1">
            <a:spLocks noGrp="1"/>
          </p:cNvSpPr>
          <p:nvPr>
            <p:ph type="body" idx="1"/>
          </p:nvPr>
        </p:nvSpPr>
        <p:spPr>
          <a:xfrm>
            <a:off x="1303800" y="1990050"/>
            <a:ext cx="7030500" cy="254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sz="1800"/>
              <a:t>Once you </a:t>
            </a:r>
            <a:r>
              <a:rPr lang="en" sz="1800" u="sng"/>
              <a:t>have your notebook and csv in the same directory</a:t>
            </a:r>
            <a:r>
              <a:rPr lang="en" sz="1800"/>
              <a:t>, you’re ready to start. </a:t>
            </a:r>
            <a:endParaRPr sz="1800"/>
          </a:p>
          <a:p>
            <a:pPr marL="0" lvl="0" indent="0" algn="l" rtl="0">
              <a:lnSpc>
                <a:spcPct val="115000"/>
              </a:lnSpc>
              <a:spcBef>
                <a:spcPts val="0"/>
              </a:spcBef>
              <a:spcAft>
                <a:spcPts val="0"/>
              </a:spcAft>
              <a:buSzPts val="1300"/>
              <a:buNone/>
            </a:pPr>
            <a:r>
              <a:rPr lang="en" sz="1800"/>
              <a:t>The first thing to do is make sure that you have pandas and numpy imported, as they are crucial to any data related task.</a:t>
            </a:r>
            <a:endParaRPr sz="1800"/>
          </a:p>
          <a:p>
            <a:pPr marL="0" lvl="0" indent="0" algn="l" rtl="0">
              <a:lnSpc>
                <a:spcPct val="115000"/>
              </a:lnSpc>
              <a:spcBef>
                <a:spcPts val="1600"/>
              </a:spcBef>
              <a:spcAft>
                <a:spcPts val="1600"/>
              </a:spcAft>
              <a:buSzPts val="1300"/>
              <a:buNone/>
            </a:pPr>
            <a:endParaRPr sz="1800"/>
          </a:p>
        </p:txBody>
      </p:sp>
      <p:pic>
        <p:nvPicPr>
          <p:cNvPr id="316" name="Google Shape;316;p6"/>
          <p:cNvPicPr preferRelativeResize="0"/>
          <p:nvPr/>
        </p:nvPicPr>
        <p:blipFill rotWithShape="1">
          <a:blip r:embed="rId3">
            <a:alphaModFix/>
          </a:blip>
          <a:srcRect/>
          <a:stretch/>
        </p:blipFill>
        <p:spPr>
          <a:xfrm>
            <a:off x="2457450" y="3598200"/>
            <a:ext cx="4229100" cy="9334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DE6E3-DF08-8841-96D9-E37AE3A7E176}"/>
              </a:ext>
            </a:extLst>
          </p:cNvPr>
          <p:cNvSpPr>
            <a:spLocks noGrp="1"/>
          </p:cNvSpPr>
          <p:nvPr>
            <p:ph type="title"/>
          </p:nvPr>
        </p:nvSpPr>
        <p:spPr/>
        <p:txBody>
          <a:bodyPr/>
          <a:lstStyle/>
          <a:p>
            <a:r>
              <a:rPr lang="en-US" dirty="0"/>
              <a:t>Python Programming Language</a:t>
            </a:r>
          </a:p>
        </p:txBody>
      </p:sp>
      <p:sp>
        <p:nvSpPr>
          <p:cNvPr id="3" name="Text Placeholder 2">
            <a:extLst>
              <a:ext uri="{FF2B5EF4-FFF2-40B4-BE49-F238E27FC236}">
                <a16:creationId xmlns:a16="http://schemas.microsoft.com/office/drawing/2014/main" id="{DFD5BECA-A994-4345-A7C8-16BB7A93427D}"/>
              </a:ext>
            </a:extLst>
          </p:cNvPr>
          <p:cNvSpPr>
            <a:spLocks noGrp="1"/>
          </p:cNvSpPr>
          <p:nvPr>
            <p:ph type="body" idx="1"/>
          </p:nvPr>
        </p:nvSpPr>
        <p:spPr>
          <a:xfrm>
            <a:off x="1056750" y="1546564"/>
            <a:ext cx="7030500" cy="2541600"/>
          </a:xfrm>
        </p:spPr>
        <p:txBody>
          <a:bodyPr/>
          <a:lstStyle/>
          <a:p>
            <a:r>
              <a:rPr lang="en-US" sz="1800" dirty="0"/>
              <a:t>Interpreted</a:t>
            </a:r>
          </a:p>
          <a:p>
            <a:pPr marL="146050" indent="0">
              <a:buNone/>
            </a:pPr>
            <a:endParaRPr lang="en-US" sz="1800" dirty="0"/>
          </a:p>
          <a:p>
            <a:r>
              <a:rPr lang="en-US" sz="1800" dirty="0"/>
              <a:t>Object-oriented</a:t>
            </a:r>
          </a:p>
          <a:p>
            <a:pPr marL="146050" indent="0">
              <a:buNone/>
            </a:pPr>
            <a:endParaRPr lang="en-US" sz="1800" dirty="0"/>
          </a:p>
          <a:p>
            <a:r>
              <a:rPr lang="en-US" sz="1800" dirty="0"/>
              <a:t>High-level programming language</a:t>
            </a:r>
          </a:p>
          <a:p>
            <a:pPr marL="146050" indent="0">
              <a:buNone/>
            </a:pPr>
            <a:endParaRPr lang="en-US" sz="1800" dirty="0"/>
          </a:p>
          <a:p>
            <a:r>
              <a:rPr lang="en-US" sz="1800" dirty="0"/>
              <a:t>with Dynamic semantics</a:t>
            </a:r>
          </a:p>
          <a:p>
            <a:pPr marL="146050" indent="0">
              <a:buNone/>
            </a:pPr>
            <a:endParaRPr lang="en-US" sz="1600" dirty="0"/>
          </a:p>
          <a:p>
            <a:r>
              <a:rPr lang="en-US" sz="1600" dirty="0"/>
              <a:t>???????</a:t>
            </a:r>
            <a:endParaRPr lang="en-US" sz="1800" dirty="0"/>
          </a:p>
        </p:txBody>
      </p:sp>
      <p:pic>
        <p:nvPicPr>
          <p:cNvPr id="4" name="Picture 3">
            <a:extLst>
              <a:ext uri="{FF2B5EF4-FFF2-40B4-BE49-F238E27FC236}">
                <a16:creationId xmlns:a16="http://schemas.microsoft.com/office/drawing/2014/main" id="{763D3EA4-1B7C-2F47-A4B9-3507F0716802}"/>
              </a:ext>
            </a:extLst>
          </p:cNvPr>
          <p:cNvPicPr>
            <a:picLocks noChangeAspect="1"/>
          </p:cNvPicPr>
          <p:nvPr/>
        </p:nvPicPr>
        <p:blipFill>
          <a:blip r:embed="rId2"/>
          <a:stretch>
            <a:fillRect/>
          </a:stretch>
        </p:blipFill>
        <p:spPr>
          <a:xfrm>
            <a:off x="5160500" y="1387685"/>
            <a:ext cx="2679700" cy="749300"/>
          </a:xfrm>
          <a:prstGeom prst="rect">
            <a:avLst/>
          </a:prstGeom>
        </p:spPr>
      </p:pic>
      <p:sp>
        <p:nvSpPr>
          <p:cNvPr id="5" name="TextBox 4">
            <a:extLst>
              <a:ext uri="{FF2B5EF4-FFF2-40B4-BE49-F238E27FC236}">
                <a16:creationId xmlns:a16="http://schemas.microsoft.com/office/drawing/2014/main" id="{26FF02FB-F42C-2249-92E3-5169046CF028}"/>
              </a:ext>
            </a:extLst>
          </p:cNvPr>
          <p:cNvSpPr txBox="1"/>
          <p:nvPr/>
        </p:nvSpPr>
        <p:spPr>
          <a:xfrm>
            <a:off x="5449794" y="3375374"/>
            <a:ext cx="3514104" cy="1169551"/>
          </a:xfrm>
          <a:prstGeom prst="rect">
            <a:avLst/>
          </a:prstGeom>
          <a:noFill/>
        </p:spPr>
        <p:txBody>
          <a:bodyPr wrap="none" rtlCol="0">
            <a:spAutoFit/>
          </a:bodyPr>
          <a:lstStyle/>
          <a:p>
            <a:pPr algn="r"/>
            <a:r>
              <a:rPr lang="en-US" dirty="0">
                <a:latin typeface="Andale Mono" panose="020B0509000000000004" pitchFamily="49" charset="0"/>
              </a:rPr>
              <a:t>Fun fact: </a:t>
            </a:r>
          </a:p>
          <a:p>
            <a:pPr algn="r"/>
            <a:r>
              <a:rPr lang="en-US" dirty="0">
                <a:latin typeface="Andale Mono" panose="020B0509000000000004" pitchFamily="49" charset="0"/>
              </a:rPr>
              <a:t>Python isn't named after </a:t>
            </a:r>
          </a:p>
          <a:p>
            <a:pPr algn="r"/>
            <a:r>
              <a:rPr lang="en-US" dirty="0">
                <a:latin typeface="Andale Mono" panose="020B0509000000000004" pitchFamily="49" charset="0"/>
              </a:rPr>
              <a:t>the Python snake, </a:t>
            </a:r>
          </a:p>
          <a:p>
            <a:pPr algn="r"/>
            <a:r>
              <a:rPr lang="en-US" dirty="0">
                <a:latin typeface="Andale Mono" panose="020B0509000000000004" pitchFamily="49" charset="0"/>
              </a:rPr>
              <a:t>but after the comedy TV show </a:t>
            </a:r>
          </a:p>
          <a:p>
            <a:pPr algn="r"/>
            <a:r>
              <a:rPr lang="en-US" dirty="0">
                <a:latin typeface="Andale Mono" panose="020B0509000000000004" pitchFamily="49" charset="0"/>
              </a:rPr>
              <a:t>‘Monty Python’s Flying Circus’</a:t>
            </a:r>
          </a:p>
        </p:txBody>
      </p:sp>
      <p:pic>
        <p:nvPicPr>
          <p:cNvPr id="7" name="Picture 6">
            <a:extLst>
              <a:ext uri="{FF2B5EF4-FFF2-40B4-BE49-F238E27FC236}">
                <a16:creationId xmlns:a16="http://schemas.microsoft.com/office/drawing/2014/main" id="{6DB7DC09-8A47-5940-8D37-015AE5F209D4}"/>
              </a:ext>
            </a:extLst>
          </p:cNvPr>
          <p:cNvPicPr>
            <a:picLocks noChangeAspect="1"/>
          </p:cNvPicPr>
          <p:nvPr/>
        </p:nvPicPr>
        <p:blipFill>
          <a:blip r:embed="rId3"/>
          <a:stretch>
            <a:fillRect/>
          </a:stretch>
        </p:blipFill>
        <p:spPr>
          <a:xfrm>
            <a:off x="6698846" y="2498516"/>
            <a:ext cx="1016000" cy="1016000"/>
          </a:xfrm>
          <a:prstGeom prst="rect">
            <a:avLst/>
          </a:prstGeom>
        </p:spPr>
      </p:pic>
    </p:spTree>
    <p:extLst>
      <p:ext uri="{BB962C8B-B14F-4D97-AF65-F5344CB8AC3E}">
        <p14:creationId xmlns:p14="http://schemas.microsoft.com/office/powerpoint/2010/main" val="35578322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7"/>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dirty="0"/>
              <a:t>Reading</a:t>
            </a:r>
            <a:endParaRPr dirty="0"/>
          </a:p>
        </p:txBody>
      </p:sp>
      <p:sp>
        <p:nvSpPr>
          <p:cNvPr id="322" name="Google Shape;322;p7"/>
          <p:cNvSpPr txBox="1">
            <a:spLocks noGrp="1"/>
          </p:cNvSpPr>
          <p:nvPr>
            <p:ph type="body" idx="1"/>
          </p:nvPr>
        </p:nvSpPr>
        <p:spPr>
          <a:xfrm>
            <a:off x="1427697" y="1300150"/>
            <a:ext cx="7030500" cy="2541600"/>
          </a:xfrm>
          <a:prstGeom prst="rect">
            <a:avLst/>
          </a:prstGeom>
          <a:noFill/>
          <a:ln>
            <a:noFill/>
          </a:ln>
        </p:spPr>
        <p:txBody>
          <a:bodyPr spcFirstLastPara="1" wrap="square" lIns="91425" tIns="91425" rIns="91425" bIns="91425" anchor="t" anchorCtr="0">
            <a:noAutofit/>
          </a:bodyPr>
          <a:lstStyle/>
          <a:p>
            <a:pPr marL="0" lvl="0" indent="0">
              <a:spcAft>
                <a:spcPts val="1600"/>
              </a:spcAft>
              <a:buNone/>
            </a:pPr>
            <a:r>
              <a:rPr lang="en" sz="1800" dirty="0"/>
              <a:t>Read in your csv file using the following method:</a:t>
            </a:r>
            <a:r>
              <a:rPr lang="en-US" sz="1800" dirty="0">
                <a:hlinkClick r:id="rId3"/>
              </a:rPr>
              <a:t> </a:t>
            </a:r>
          </a:p>
          <a:p>
            <a:pPr marL="0" lvl="0" indent="0">
              <a:spcAft>
                <a:spcPts val="1600"/>
              </a:spcAft>
              <a:buNone/>
            </a:pPr>
            <a:r>
              <a:rPr lang="en-US" sz="1800" dirty="0">
                <a:hlinkClick r:id="rId3"/>
              </a:rPr>
              <a:t>(for documentation: </a:t>
            </a:r>
          </a:p>
          <a:p>
            <a:pPr marL="0" lvl="0" indent="0">
              <a:spcAft>
                <a:spcPts val="1600"/>
              </a:spcAft>
              <a:buNone/>
            </a:pPr>
            <a:r>
              <a:rPr lang="en-US" sz="1800" dirty="0">
                <a:hlinkClick r:id="rId3"/>
              </a:rPr>
              <a:t>https://pandas.pydata.org/pandas-docs/stable/reference/api/pandas.read_csv.html</a:t>
            </a:r>
            <a:endParaRPr lang="en" sz="1800" dirty="0"/>
          </a:p>
          <a:p>
            <a:pPr marL="0" lvl="0" indent="0" algn="l" rtl="0">
              <a:lnSpc>
                <a:spcPct val="115000"/>
              </a:lnSpc>
              <a:spcBef>
                <a:spcPts val="0"/>
              </a:spcBef>
              <a:spcAft>
                <a:spcPts val="1600"/>
              </a:spcAft>
              <a:buSzPts val="1300"/>
              <a:buNone/>
            </a:pPr>
            <a:endParaRPr sz="1800" dirty="0"/>
          </a:p>
        </p:txBody>
      </p:sp>
      <p:pic>
        <p:nvPicPr>
          <p:cNvPr id="323" name="Google Shape;323;p7"/>
          <p:cNvPicPr preferRelativeResize="0"/>
          <p:nvPr/>
        </p:nvPicPr>
        <p:blipFill rotWithShape="1">
          <a:blip r:embed="rId4">
            <a:alphaModFix/>
          </a:blip>
          <a:srcRect/>
          <a:stretch/>
        </p:blipFill>
        <p:spPr>
          <a:xfrm>
            <a:off x="74815" y="2879320"/>
            <a:ext cx="9143998" cy="25400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8"/>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What’s a head?</a:t>
            </a:r>
            <a:endParaRPr/>
          </a:p>
        </p:txBody>
      </p:sp>
      <p:sp>
        <p:nvSpPr>
          <p:cNvPr id="329" name="Google Shape;329;p8"/>
          <p:cNvSpPr txBox="1">
            <a:spLocks noGrp="1"/>
          </p:cNvSpPr>
          <p:nvPr>
            <p:ph type="body" idx="1"/>
          </p:nvPr>
        </p:nvSpPr>
        <p:spPr>
          <a:xfrm>
            <a:off x="1303800" y="1990050"/>
            <a:ext cx="7030500" cy="254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sz="1800"/>
              <a:t>You can see the top few elements of your dataframe using DataFrame.head().  This avoids displaying more of the dataset than is currently needed, and is a nice way of confirming that everything has loaded correctly.</a:t>
            </a:r>
            <a:endParaRPr sz="180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2914BF-6EDA-5C4E-920B-F5CF12A8CAD5}"/>
              </a:ext>
            </a:extLst>
          </p:cNvPr>
          <p:cNvSpPr>
            <a:spLocks noGrp="1"/>
          </p:cNvSpPr>
          <p:nvPr>
            <p:ph type="title"/>
          </p:nvPr>
        </p:nvSpPr>
        <p:spPr/>
        <p:txBody>
          <a:bodyPr/>
          <a:lstStyle/>
          <a:p>
            <a:r>
              <a:rPr lang="en-US" dirty="0"/>
              <a:t>Describing Data</a:t>
            </a:r>
          </a:p>
        </p:txBody>
      </p:sp>
      <p:sp>
        <p:nvSpPr>
          <p:cNvPr id="3" name="Text Placeholder 2">
            <a:extLst>
              <a:ext uri="{FF2B5EF4-FFF2-40B4-BE49-F238E27FC236}">
                <a16:creationId xmlns:a16="http://schemas.microsoft.com/office/drawing/2014/main" id="{A93B73D3-0B1A-BA48-89FA-A496B6F429B4}"/>
              </a:ext>
            </a:extLst>
          </p:cNvPr>
          <p:cNvSpPr>
            <a:spLocks noGrp="1"/>
          </p:cNvSpPr>
          <p:nvPr>
            <p:ph type="body" idx="1"/>
          </p:nvPr>
        </p:nvSpPr>
        <p:spPr>
          <a:xfrm>
            <a:off x="903750" y="1513521"/>
            <a:ext cx="7030500" cy="2541600"/>
          </a:xfrm>
        </p:spPr>
        <p:txBody>
          <a:bodyPr/>
          <a:lstStyle/>
          <a:p>
            <a:pPr marL="146050" indent="0">
              <a:buNone/>
            </a:pPr>
            <a:r>
              <a:rPr lang="en-US" sz="1800" dirty="0">
                <a:solidFill>
                  <a:schemeClr val="bg2">
                    <a:lumMod val="50000"/>
                  </a:schemeClr>
                </a:solidFill>
              </a:rPr>
              <a:t>You can use describe() to quickly gather some general insights on your dataset.</a:t>
            </a:r>
          </a:p>
          <a:p>
            <a:endParaRPr lang="en-US" dirty="0"/>
          </a:p>
        </p:txBody>
      </p:sp>
      <p:pic>
        <p:nvPicPr>
          <p:cNvPr id="4" name="Google Shape;375;p27">
            <a:extLst>
              <a:ext uri="{FF2B5EF4-FFF2-40B4-BE49-F238E27FC236}">
                <a16:creationId xmlns:a16="http://schemas.microsoft.com/office/drawing/2014/main" id="{402931B8-BA83-F449-89C1-4B26C0E03E51}"/>
              </a:ext>
            </a:extLst>
          </p:cNvPr>
          <p:cNvPicPr preferRelativeResize="0"/>
          <p:nvPr/>
        </p:nvPicPr>
        <p:blipFill>
          <a:blip r:embed="rId2">
            <a:alphaModFix/>
          </a:blip>
          <a:stretch>
            <a:fillRect/>
          </a:stretch>
        </p:blipFill>
        <p:spPr>
          <a:xfrm>
            <a:off x="1302674" y="2297925"/>
            <a:ext cx="7841326" cy="2845575"/>
          </a:xfrm>
          <a:prstGeom prst="rect">
            <a:avLst/>
          </a:prstGeom>
          <a:noFill/>
          <a:ln>
            <a:noFill/>
          </a:ln>
        </p:spPr>
      </p:pic>
    </p:spTree>
    <p:extLst>
      <p:ext uri="{BB962C8B-B14F-4D97-AF65-F5344CB8AC3E}">
        <p14:creationId xmlns:p14="http://schemas.microsoft.com/office/powerpoint/2010/main" val="15080600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61291-4882-5A45-AF15-DED423D5D9D4}"/>
              </a:ext>
            </a:extLst>
          </p:cNvPr>
          <p:cNvSpPr>
            <a:spLocks noGrp="1"/>
          </p:cNvSpPr>
          <p:nvPr>
            <p:ph type="ctrTitle"/>
          </p:nvPr>
        </p:nvSpPr>
        <p:spPr>
          <a:xfrm>
            <a:off x="660714" y="1372763"/>
            <a:ext cx="4255500" cy="1872900"/>
          </a:xfrm>
        </p:spPr>
        <p:txBody>
          <a:bodyPr/>
          <a:lstStyle/>
          <a:p>
            <a:r>
              <a:rPr lang="en-US" dirty="0"/>
              <a:t>Data Cleaning</a:t>
            </a:r>
          </a:p>
        </p:txBody>
      </p:sp>
      <p:sp>
        <p:nvSpPr>
          <p:cNvPr id="3" name="Subtitle 2">
            <a:extLst>
              <a:ext uri="{FF2B5EF4-FFF2-40B4-BE49-F238E27FC236}">
                <a16:creationId xmlns:a16="http://schemas.microsoft.com/office/drawing/2014/main" id="{29F99FD1-23A3-2E4C-B6A8-B2BC08E33AB5}"/>
              </a:ext>
            </a:extLst>
          </p:cNvPr>
          <p:cNvSpPr>
            <a:spLocks noGrp="1"/>
          </p:cNvSpPr>
          <p:nvPr>
            <p:ph type="subTitle" idx="1"/>
          </p:nvPr>
        </p:nvSpPr>
        <p:spPr>
          <a:xfrm>
            <a:off x="4310150" y="2550263"/>
            <a:ext cx="4255500" cy="695400"/>
          </a:xfrm>
        </p:spPr>
        <p:txBody>
          <a:bodyPr/>
          <a:lstStyle/>
          <a:p>
            <a:pPr lvl="0" indent="-381000">
              <a:lnSpc>
                <a:spcPct val="150000"/>
              </a:lnSpc>
              <a:buClr>
                <a:srgbClr val="FFFFFF"/>
              </a:buClr>
              <a:buSzPts val="2400"/>
              <a:buFont typeface="Nunito"/>
              <a:buChar char="●"/>
            </a:pPr>
            <a:r>
              <a:rPr lang="en-US" dirty="0">
                <a:solidFill>
                  <a:srgbClr val="FFFFFF"/>
                </a:solidFill>
              </a:rPr>
              <a:t>Most important part of ML process</a:t>
            </a:r>
          </a:p>
          <a:p>
            <a:pPr lvl="0" indent="-381000">
              <a:lnSpc>
                <a:spcPct val="150000"/>
              </a:lnSpc>
              <a:buClr>
                <a:srgbClr val="FFFFFF"/>
              </a:buClr>
              <a:buSzPts val="2400"/>
              <a:buFont typeface="Nunito"/>
              <a:buChar char="●"/>
            </a:pPr>
            <a:r>
              <a:rPr lang="en-US" dirty="0">
                <a:solidFill>
                  <a:srgbClr val="FFFFFF"/>
                </a:solidFill>
              </a:rPr>
              <a:t>Select columns to work with.</a:t>
            </a:r>
          </a:p>
          <a:p>
            <a:pPr lvl="0" indent="-381000">
              <a:lnSpc>
                <a:spcPct val="150000"/>
              </a:lnSpc>
              <a:buClr>
                <a:srgbClr val="FFFFFF"/>
              </a:buClr>
              <a:buSzPts val="2400"/>
              <a:buFont typeface="Nunito"/>
              <a:buChar char="●"/>
            </a:pPr>
            <a:r>
              <a:rPr lang="en-US" dirty="0">
                <a:solidFill>
                  <a:srgbClr val="FFFFFF"/>
                </a:solidFill>
              </a:rPr>
              <a:t>Make sure no values are missing.</a:t>
            </a:r>
          </a:p>
          <a:p>
            <a:pPr lvl="0" indent="-381000">
              <a:lnSpc>
                <a:spcPct val="150000"/>
              </a:lnSpc>
              <a:buClr>
                <a:srgbClr val="FFFFFF"/>
              </a:buClr>
              <a:buSzPts val="2400"/>
              <a:buFont typeface="Nunito"/>
              <a:buChar char="●"/>
            </a:pPr>
            <a:r>
              <a:rPr lang="en-US" dirty="0">
                <a:solidFill>
                  <a:srgbClr val="FFFFFF"/>
                </a:solidFill>
              </a:rPr>
              <a:t>Add new columns with combinations of features.</a:t>
            </a:r>
          </a:p>
          <a:p>
            <a:endParaRPr lang="en-US" dirty="0"/>
          </a:p>
        </p:txBody>
      </p:sp>
    </p:spTree>
    <p:extLst>
      <p:ext uri="{BB962C8B-B14F-4D97-AF65-F5344CB8AC3E}">
        <p14:creationId xmlns:p14="http://schemas.microsoft.com/office/powerpoint/2010/main" val="1445717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9"/>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dirty="0"/>
              <a:t>Dropping Columns</a:t>
            </a:r>
            <a:endParaRPr dirty="0"/>
          </a:p>
        </p:txBody>
      </p:sp>
      <p:sp>
        <p:nvSpPr>
          <p:cNvPr id="335" name="Google Shape;335;p9"/>
          <p:cNvSpPr txBox="1">
            <a:spLocks noGrp="1"/>
          </p:cNvSpPr>
          <p:nvPr>
            <p:ph type="body" idx="1"/>
          </p:nvPr>
        </p:nvSpPr>
        <p:spPr>
          <a:xfrm>
            <a:off x="900943" y="1589434"/>
            <a:ext cx="7030500" cy="2797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sz="1800" dirty="0"/>
              <a:t>Now we can start doing some data cleanup.  You may see the ‘Unnamed: 0’ column and wonder what its purpose is.  It is just the index but repeated, so we don’t need it anymore.</a:t>
            </a:r>
            <a:endParaRPr sz="1800" dirty="0"/>
          </a:p>
          <a:p>
            <a:pPr marL="0" lvl="0" indent="0" algn="l" rtl="0">
              <a:lnSpc>
                <a:spcPct val="115000"/>
              </a:lnSpc>
              <a:spcBef>
                <a:spcPts val="1600"/>
              </a:spcBef>
              <a:spcAft>
                <a:spcPts val="0"/>
              </a:spcAft>
              <a:buSzPts val="1300"/>
              <a:buNone/>
            </a:pPr>
            <a:r>
              <a:rPr lang="en" sz="1800" b="1" dirty="0"/>
              <a:t>Your first task: drop this column using </a:t>
            </a:r>
            <a:r>
              <a:rPr lang="en" sz="1800" b="1" dirty="0" err="1"/>
              <a:t>df.drop</a:t>
            </a:r>
            <a:r>
              <a:rPr lang="en" sz="1800" b="1" dirty="0"/>
              <a:t>()!</a:t>
            </a:r>
            <a:endParaRPr sz="1800" b="1"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10"/>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Solution</a:t>
            </a:r>
            <a:endParaRPr/>
          </a:p>
        </p:txBody>
      </p:sp>
      <p:pic>
        <p:nvPicPr>
          <p:cNvPr id="341" name="Google Shape;341;p10"/>
          <p:cNvPicPr preferRelativeResize="0"/>
          <p:nvPr/>
        </p:nvPicPr>
        <p:blipFill rotWithShape="1">
          <a:blip r:embed="rId3">
            <a:alphaModFix/>
          </a:blip>
          <a:srcRect/>
          <a:stretch/>
        </p:blipFill>
        <p:spPr>
          <a:xfrm>
            <a:off x="0" y="1760412"/>
            <a:ext cx="9144001" cy="1622676"/>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F49CF-F041-5D47-8176-CF890782F4F2}"/>
              </a:ext>
            </a:extLst>
          </p:cNvPr>
          <p:cNvSpPr>
            <a:spLocks noGrp="1"/>
          </p:cNvSpPr>
          <p:nvPr>
            <p:ph type="title"/>
          </p:nvPr>
        </p:nvSpPr>
        <p:spPr/>
        <p:txBody>
          <a:bodyPr/>
          <a:lstStyle/>
          <a:p>
            <a:r>
              <a:rPr lang="en-US" dirty="0"/>
              <a:t>Adding Columns</a:t>
            </a:r>
          </a:p>
        </p:txBody>
      </p:sp>
      <p:sp>
        <p:nvSpPr>
          <p:cNvPr id="3" name="Text Placeholder 2">
            <a:extLst>
              <a:ext uri="{FF2B5EF4-FFF2-40B4-BE49-F238E27FC236}">
                <a16:creationId xmlns:a16="http://schemas.microsoft.com/office/drawing/2014/main" id="{9F2930E7-908E-B446-AB1C-DA20B811CCBF}"/>
              </a:ext>
            </a:extLst>
          </p:cNvPr>
          <p:cNvSpPr>
            <a:spLocks noGrp="1"/>
          </p:cNvSpPr>
          <p:nvPr>
            <p:ph type="body" idx="1"/>
          </p:nvPr>
        </p:nvSpPr>
        <p:spPr>
          <a:xfrm>
            <a:off x="1056750" y="1451207"/>
            <a:ext cx="7030500" cy="2541600"/>
          </a:xfrm>
        </p:spPr>
        <p:txBody>
          <a:bodyPr/>
          <a:lstStyle/>
          <a:p>
            <a:pPr marL="146050" indent="0">
              <a:buNone/>
            </a:pPr>
            <a:r>
              <a:rPr lang="en-US" sz="1800" dirty="0">
                <a:solidFill>
                  <a:schemeClr val="bg2">
                    <a:lumMod val="50000"/>
                  </a:schemeClr>
                </a:solidFill>
              </a:rPr>
              <a:t>You may want a new column.  Just pick a name and throw some data in:</a:t>
            </a:r>
          </a:p>
          <a:p>
            <a:endParaRPr lang="en-US" dirty="0"/>
          </a:p>
        </p:txBody>
      </p:sp>
      <p:pic>
        <p:nvPicPr>
          <p:cNvPr id="4" name="Google Shape;333;p21">
            <a:extLst>
              <a:ext uri="{FF2B5EF4-FFF2-40B4-BE49-F238E27FC236}">
                <a16:creationId xmlns:a16="http://schemas.microsoft.com/office/drawing/2014/main" id="{721906E1-E3D6-5744-9F07-25BC1D5CA58B}"/>
              </a:ext>
            </a:extLst>
          </p:cNvPr>
          <p:cNvPicPr preferRelativeResize="0"/>
          <p:nvPr/>
        </p:nvPicPr>
        <p:blipFill>
          <a:blip r:embed="rId2">
            <a:alphaModFix/>
          </a:blip>
          <a:stretch>
            <a:fillRect/>
          </a:stretch>
        </p:blipFill>
        <p:spPr>
          <a:xfrm>
            <a:off x="1789374" y="2237800"/>
            <a:ext cx="7354626" cy="2905700"/>
          </a:xfrm>
          <a:prstGeom prst="rect">
            <a:avLst/>
          </a:prstGeom>
          <a:noFill/>
          <a:ln>
            <a:noFill/>
          </a:ln>
        </p:spPr>
      </p:pic>
    </p:spTree>
    <p:extLst>
      <p:ext uri="{BB962C8B-B14F-4D97-AF65-F5344CB8AC3E}">
        <p14:creationId xmlns:p14="http://schemas.microsoft.com/office/powerpoint/2010/main" val="424506028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11"/>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Renaming</a:t>
            </a:r>
            <a:endParaRPr/>
          </a:p>
        </p:txBody>
      </p:sp>
      <p:sp>
        <p:nvSpPr>
          <p:cNvPr id="347" name="Google Shape;347;p11"/>
          <p:cNvSpPr txBox="1">
            <a:spLocks noGrp="1"/>
          </p:cNvSpPr>
          <p:nvPr>
            <p:ph type="body" idx="1"/>
          </p:nvPr>
        </p:nvSpPr>
        <p:spPr>
          <a:xfrm>
            <a:off x="1303800" y="1990050"/>
            <a:ext cx="7030500" cy="254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sz="1800"/>
              <a:t>It’s nice to be able to quickly read what column names are.  The column “AveragePrice” could be changed to have a space in between, to match the formatting of the other columns.</a:t>
            </a:r>
            <a:endParaRPr sz="1800"/>
          </a:p>
          <a:p>
            <a:pPr marL="0" lvl="0" indent="0" algn="l" rtl="0">
              <a:lnSpc>
                <a:spcPct val="115000"/>
              </a:lnSpc>
              <a:spcBef>
                <a:spcPts val="1600"/>
              </a:spcBef>
              <a:spcAft>
                <a:spcPts val="1600"/>
              </a:spcAft>
              <a:buSzPts val="1300"/>
              <a:buNone/>
            </a:pPr>
            <a:r>
              <a:rPr lang="en" sz="1800" b="1"/>
              <a:t>Task 2: Rename “AveragePrice” to “Average Price”</a:t>
            </a:r>
            <a:endParaRPr sz="1800" b="1"/>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dirty="0"/>
              <a:t>Solution</a:t>
            </a:r>
            <a:endParaRPr dirty="0"/>
          </a:p>
        </p:txBody>
      </p:sp>
      <p:pic>
        <p:nvPicPr>
          <p:cNvPr id="353" name="Google Shape;353;p12"/>
          <p:cNvPicPr preferRelativeResize="0"/>
          <p:nvPr/>
        </p:nvPicPr>
        <p:blipFill rotWithShape="1">
          <a:blip r:embed="rId3">
            <a:alphaModFix/>
          </a:blip>
          <a:srcRect/>
          <a:stretch/>
        </p:blipFill>
        <p:spPr>
          <a:xfrm>
            <a:off x="152400" y="1825450"/>
            <a:ext cx="8839201" cy="1492608"/>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AC346-06CB-CD4A-973D-EBEA626DC53B}"/>
              </a:ext>
            </a:extLst>
          </p:cNvPr>
          <p:cNvSpPr>
            <a:spLocks noGrp="1"/>
          </p:cNvSpPr>
          <p:nvPr>
            <p:ph type="title"/>
          </p:nvPr>
        </p:nvSpPr>
        <p:spPr/>
        <p:txBody>
          <a:bodyPr/>
          <a:lstStyle/>
          <a:p>
            <a:r>
              <a:rPr lang="en-US" dirty="0"/>
              <a:t>Replacing data</a:t>
            </a:r>
          </a:p>
        </p:txBody>
      </p:sp>
      <p:sp>
        <p:nvSpPr>
          <p:cNvPr id="3" name="Text Placeholder 2">
            <a:extLst>
              <a:ext uri="{FF2B5EF4-FFF2-40B4-BE49-F238E27FC236}">
                <a16:creationId xmlns:a16="http://schemas.microsoft.com/office/drawing/2014/main" id="{C5EE1659-70A6-9046-8F09-5AFB164379F0}"/>
              </a:ext>
            </a:extLst>
          </p:cNvPr>
          <p:cNvSpPr>
            <a:spLocks noGrp="1"/>
          </p:cNvSpPr>
          <p:nvPr>
            <p:ph type="body" idx="1"/>
          </p:nvPr>
        </p:nvSpPr>
        <p:spPr/>
        <p:txBody>
          <a:bodyPr/>
          <a:lstStyle/>
          <a:p>
            <a:endParaRPr lang="en-US"/>
          </a:p>
        </p:txBody>
      </p:sp>
      <p:pic>
        <p:nvPicPr>
          <p:cNvPr id="4" name="Google Shape;381;p28">
            <a:extLst>
              <a:ext uri="{FF2B5EF4-FFF2-40B4-BE49-F238E27FC236}">
                <a16:creationId xmlns:a16="http://schemas.microsoft.com/office/drawing/2014/main" id="{7C75165F-DE5A-9C4D-B212-A0DE307C4D18}"/>
              </a:ext>
            </a:extLst>
          </p:cNvPr>
          <p:cNvPicPr preferRelativeResize="0"/>
          <p:nvPr/>
        </p:nvPicPr>
        <p:blipFill rotWithShape="1">
          <a:blip r:embed="rId2">
            <a:alphaModFix/>
          </a:blip>
          <a:srcRect/>
          <a:stretch/>
        </p:blipFill>
        <p:spPr>
          <a:xfrm>
            <a:off x="1" y="1116497"/>
            <a:ext cx="9143999" cy="2429129"/>
          </a:xfrm>
          <a:prstGeom prst="rect">
            <a:avLst/>
          </a:prstGeom>
          <a:noFill/>
          <a:ln>
            <a:noFill/>
          </a:ln>
        </p:spPr>
      </p:pic>
      <p:pic>
        <p:nvPicPr>
          <p:cNvPr id="5" name="Google Shape;382;p28">
            <a:extLst>
              <a:ext uri="{FF2B5EF4-FFF2-40B4-BE49-F238E27FC236}">
                <a16:creationId xmlns:a16="http://schemas.microsoft.com/office/drawing/2014/main" id="{0DDB97A1-162A-5943-9984-0F8AE8A8241F}"/>
              </a:ext>
            </a:extLst>
          </p:cNvPr>
          <p:cNvPicPr preferRelativeResize="0"/>
          <p:nvPr/>
        </p:nvPicPr>
        <p:blipFill>
          <a:blip r:embed="rId3">
            <a:alphaModFix/>
          </a:blip>
          <a:stretch>
            <a:fillRect/>
          </a:stretch>
        </p:blipFill>
        <p:spPr>
          <a:xfrm>
            <a:off x="625642" y="3440760"/>
            <a:ext cx="8518357" cy="2001482"/>
          </a:xfrm>
          <a:prstGeom prst="rect">
            <a:avLst/>
          </a:prstGeom>
          <a:noFill/>
          <a:ln>
            <a:noFill/>
          </a:ln>
        </p:spPr>
      </p:pic>
    </p:spTree>
    <p:extLst>
      <p:ext uri="{BB962C8B-B14F-4D97-AF65-F5344CB8AC3E}">
        <p14:creationId xmlns:p14="http://schemas.microsoft.com/office/powerpoint/2010/main" val="40103118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DE6E3-DF08-8841-96D9-E37AE3A7E176}"/>
              </a:ext>
            </a:extLst>
          </p:cNvPr>
          <p:cNvSpPr>
            <a:spLocks noGrp="1"/>
          </p:cNvSpPr>
          <p:nvPr>
            <p:ph type="title"/>
          </p:nvPr>
        </p:nvSpPr>
        <p:spPr/>
        <p:txBody>
          <a:bodyPr/>
          <a:lstStyle/>
          <a:p>
            <a:r>
              <a:rPr lang="en-US" dirty="0"/>
              <a:t>Interpreted</a:t>
            </a:r>
          </a:p>
        </p:txBody>
      </p:sp>
      <p:sp>
        <p:nvSpPr>
          <p:cNvPr id="3" name="Text Placeholder 2">
            <a:extLst>
              <a:ext uri="{FF2B5EF4-FFF2-40B4-BE49-F238E27FC236}">
                <a16:creationId xmlns:a16="http://schemas.microsoft.com/office/drawing/2014/main" id="{DFD5BECA-A994-4345-A7C8-16BB7A93427D}"/>
              </a:ext>
            </a:extLst>
          </p:cNvPr>
          <p:cNvSpPr>
            <a:spLocks noGrp="1"/>
          </p:cNvSpPr>
          <p:nvPr>
            <p:ph type="body" idx="1"/>
          </p:nvPr>
        </p:nvSpPr>
        <p:spPr>
          <a:xfrm>
            <a:off x="1303800" y="1769614"/>
            <a:ext cx="7030500" cy="2541600"/>
          </a:xfrm>
        </p:spPr>
        <p:txBody>
          <a:bodyPr/>
          <a:lstStyle/>
          <a:p>
            <a:r>
              <a:rPr lang="en-US" sz="1800" dirty="0"/>
              <a:t>Interpreted languages are not directly executed by the target machine.</a:t>
            </a:r>
          </a:p>
          <a:p>
            <a:r>
              <a:rPr lang="en-US" sz="1800" dirty="0"/>
              <a:t>Different from compiled programming languages</a:t>
            </a:r>
          </a:p>
          <a:p>
            <a:pPr lvl="1"/>
            <a:r>
              <a:rPr lang="en-US" sz="1600" dirty="0"/>
              <a:t>Here, the source code has to be converted into machine-readable code</a:t>
            </a:r>
          </a:p>
          <a:p>
            <a:r>
              <a:rPr lang="en-US" sz="1800" dirty="0"/>
              <a:t>Read and executed by some other computer program called interpreter</a:t>
            </a:r>
          </a:p>
        </p:txBody>
      </p:sp>
    </p:spTree>
    <p:extLst>
      <p:ext uri="{BB962C8B-B14F-4D97-AF65-F5344CB8AC3E}">
        <p14:creationId xmlns:p14="http://schemas.microsoft.com/office/powerpoint/2010/main" val="174422662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10FDF-F28A-1943-B915-FDA2E3FD3BE0}"/>
              </a:ext>
            </a:extLst>
          </p:cNvPr>
          <p:cNvSpPr>
            <a:spLocks noGrp="1"/>
          </p:cNvSpPr>
          <p:nvPr>
            <p:ph type="title"/>
          </p:nvPr>
        </p:nvSpPr>
        <p:spPr/>
        <p:txBody>
          <a:bodyPr/>
          <a:lstStyle/>
          <a:p>
            <a:r>
              <a:rPr lang="en-US" dirty="0"/>
              <a:t>Null values</a:t>
            </a:r>
          </a:p>
        </p:txBody>
      </p:sp>
      <p:sp>
        <p:nvSpPr>
          <p:cNvPr id="3" name="Text Placeholder 2">
            <a:extLst>
              <a:ext uri="{FF2B5EF4-FFF2-40B4-BE49-F238E27FC236}">
                <a16:creationId xmlns:a16="http://schemas.microsoft.com/office/drawing/2014/main" id="{F761F3DE-563D-3049-B752-9FEA108F3D69}"/>
              </a:ext>
            </a:extLst>
          </p:cNvPr>
          <p:cNvSpPr>
            <a:spLocks noGrp="1"/>
          </p:cNvSpPr>
          <p:nvPr>
            <p:ph type="body" idx="1"/>
          </p:nvPr>
        </p:nvSpPr>
        <p:spPr>
          <a:xfrm>
            <a:off x="1303800" y="1704300"/>
            <a:ext cx="7030500" cy="2541600"/>
          </a:xfrm>
        </p:spPr>
        <p:txBody>
          <a:bodyPr/>
          <a:lstStyle/>
          <a:p>
            <a:pPr lvl="0" indent="-381000">
              <a:lnSpc>
                <a:spcPct val="150000"/>
              </a:lnSpc>
              <a:buClr>
                <a:srgbClr val="FFFFFF"/>
              </a:buClr>
              <a:buSzPts val="2400"/>
            </a:pPr>
            <a:r>
              <a:rPr lang="en-US" sz="1800" dirty="0">
                <a:solidFill>
                  <a:schemeClr val="bg2">
                    <a:lumMod val="50000"/>
                  </a:schemeClr>
                </a:solidFill>
              </a:rPr>
              <a:t>Your choice on how to deal with these (but be sure to fit the context of the data!)</a:t>
            </a:r>
          </a:p>
          <a:p>
            <a:pPr lvl="1" indent="-381000">
              <a:lnSpc>
                <a:spcPct val="150000"/>
              </a:lnSpc>
              <a:spcBef>
                <a:spcPts val="0"/>
              </a:spcBef>
              <a:buClr>
                <a:srgbClr val="FFFFFF"/>
              </a:buClr>
              <a:buSzPts val="2400"/>
            </a:pPr>
            <a:r>
              <a:rPr lang="en-US" sz="1800" dirty="0">
                <a:solidFill>
                  <a:schemeClr val="bg2">
                    <a:lumMod val="50000"/>
                  </a:schemeClr>
                </a:solidFill>
              </a:rPr>
              <a:t>Drop them</a:t>
            </a:r>
          </a:p>
          <a:p>
            <a:pPr lvl="1" indent="-381000">
              <a:lnSpc>
                <a:spcPct val="150000"/>
              </a:lnSpc>
              <a:spcBef>
                <a:spcPts val="0"/>
              </a:spcBef>
              <a:buClr>
                <a:srgbClr val="FFFFFF"/>
              </a:buClr>
              <a:buSzPts val="2400"/>
            </a:pPr>
            <a:r>
              <a:rPr lang="en-US" sz="1800" dirty="0">
                <a:solidFill>
                  <a:schemeClr val="bg2">
                    <a:lumMod val="50000"/>
                  </a:schemeClr>
                </a:solidFill>
              </a:rPr>
              <a:t>Fill them with the mean</a:t>
            </a:r>
          </a:p>
          <a:p>
            <a:pPr lvl="1" indent="-381000">
              <a:lnSpc>
                <a:spcPct val="150000"/>
              </a:lnSpc>
              <a:spcBef>
                <a:spcPts val="0"/>
              </a:spcBef>
              <a:buClr>
                <a:srgbClr val="FFFFFF"/>
              </a:buClr>
              <a:buSzPts val="2400"/>
            </a:pPr>
            <a:r>
              <a:rPr lang="en-US" sz="1800" dirty="0">
                <a:solidFill>
                  <a:schemeClr val="bg2">
                    <a:lumMod val="50000"/>
                  </a:schemeClr>
                </a:solidFill>
              </a:rPr>
              <a:t>Fill them backwards or forwards</a:t>
            </a:r>
          </a:p>
          <a:p>
            <a:pPr lvl="1" indent="-381000">
              <a:lnSpc>
                <a:spcPct val="150000"/>
              </a:lnSpc>
              <a:spcBef>
                <a:spcPts val="0"/>
              </a:spcBef>
              <a:buClr>
                <a:srgbClr val="FFFFFF"/>
              </a:buClr>
              <a:buSzPts val="2400"/>
            </a:pPr>
            <a:r>
              <a:rPr lang="en-US" sz="1800" dirty="0">
                <a:solidFill>
                  <a:schemeClr val="bg2">
                    <a:lumMod val="50000"/>
                  </a:schemeClr>
                </a:solidFill>
              </a:rPr>
              <a:t>Fill them with whatever you want</a:t>
            </a:r>
          </a:p>
        </p:txBody>
      </p:sp>
    </p:spTree>
    <p:extLst>
      <p:ext uri="{BB962C8B-B14F-4D97-AF65-F5344CB8AC3E}">
        <p14:creationId xmlns:p14="http://schemas.microsoft.com/office/powerpoint/2010/main" val="30233747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B39E6-99DE-F44F-B7AE-3F25ECBF15B2}"/>
              </a:ext>
            </a:extLst>
          </p:cNvPr>
          <p:cNvSpPr>
            <a:spLocks noGrp="1"/>
          </p:cNvSpPr>
          <p:nvPr>
            <p:ph type="title"/>
          </p:nvPr>
        </p:nvSpPr>
        <p:spPr/>
        <p:txBody>
          <a:bodyPr/>
          <a:lstStyle/>
          <a:p>
            <a:r>
              <a:rPr lang="en-US" dirty="0"/>
              <a:t>Null values</a:t>
            </a:r>
          </a:p>
        </p:txBody>
      </p:sp>
      <p:sp>
        <p:nvSpPr>
          <p:cNvPr id="3" name="Text Placeholder 2">
            <a:extLst>
              <a:ext uri="{FF2B5EF4-FFF2-40B4-BE49-F238E27FC236}">
                <a16:creationId xmlns:a16="http://schemas.microsoft.com/office/drawing/2014/main" id="{F7FB5CDC-A193-BC4B-9F70-649ED5C036F9}"/>
              </a:ext>
            </a:extLst>
          </p:cNvPr>
          <p:cNvSpPr>
            <a:spLocks noGrp="1"/>
          </p:cNvSpPr>
          <p:nvPr>
            <p:ph type="body" idx="1"/>
          </p:nvPr>
        </p:nvSpPr>
        <p:spPr/>
        <p:txBody>
          <a:bodyPr/>
          <a:lstStyle/>
          <a:p>
            <a:pPr marL="76200" lvl="0" indent="0">
              <a:lnSpc>
                <a:spcPct val="150000"/>
              </a:lnSpc>
              <a:buClr>
                <a:srgbClr val="FFFFFF"/>
              </a:buClr>
              <a:buSzPts val="2400"/>
              <a:buNone/>
            </a:pPr>
            <a:r>
              <a:rPr lang="en-US" sz="1800" dirty="0">
                <a:solidFill>
                  <a:schemeClr val="bg2">
                    <a:lumMod val="50000"/>
                  </a:schemeClr>
                </a:solidFill>
              </a:rPr>
              <a:t>Here’s a bunch of null values.</a:t>
            </a:r>
          </a:p>
          <a:p>
            <a:pPr marL="76200" lvl="0" indent="0">
              <a:lnSpc>
                <a:spcPct val="150000"/>
              </a:lnSpc>
              <a:buClr>
                <a:srgbClr val="FFFFFF"/>
              </a:buClr>
              <a:buSzPts val="2400"/>
              <a:buNone/>
            </a:pPr>
            <a:r>
              <a:rPr lang="en-US" sz="1800" dirty="0">
                <a:solidFill>
                  <a:schemeClr val="bg2">
                    <a:lumMod val="50000"/>
                  </a:schemeClr>
                </a:solidFill>
              </a:rPr>
              <a:t>How can we fill these?</a:t>
            </a:r>
          </a:p>
          <a:p>
            <a:endParaRPr lang="en-US" dirty="0"/>
          </a:p>
        </p:txBody>
      </p:sp>
      <p:pic>
        <p:nvPicPr>
          <p:cNvPr id="4" name="Google Shape;395;p30">
            <a:extLst>
              <a:ext uri="{FF2B5EF4-FFF2-40B4-BE49-F238E27FC236}">
                <a16:creationId xmlns:a16="http://schemas.microsoft.com/office/drawing/2014/main" id="{9744CC37-3C85-A44F-9C21-A19473E8C78B}"/>
              </a:ext>
            </a:extLst>
          </p:cNvPr>
          <p:cNvPicPr preferRelativeResize="0"/>
          <p:nvPr/>
        </p:nvPicPr>
        <p:blipFill>
          <a:blip r:embed="rId2">
            <a:alphaModFix/>
          </a:blip>
          <a:stretch>
            <a:fillRect/>
          </a:stretch>
        </p:blipFill>
        <p:spPr>
          <a:xfrm>
            <a:off x="5205386" y="1597875"/>
            <a:ext cx="3720900" cy="3278954"/>
          </a:xfrm>
          <a:prstGeom prst="rect">
            <a:avLst/>
          </a:prstGeom>
          <a:noFill/>
          <a:ln>
            <a:noFill/>
          </a:ln>
        </p:spPr>
      </p:pic>
    </p:spTree>
    <p:extLst>
      <p:ext uri="{BB962C8B-B14F-4D97-AF65-F5344CB8AC3E}">
        <p14:creationId xmlns:p14="http://schemas.microsoft.com/office/powerpoint/2010/main" val="287299330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D73C3-3CD9-E445-8396-1A0C6031DFDF}"/>
              </a:ext>
            </a:extLst>
          </p:cNvPr>
          <p:cNvSpPr>
            <a:spLocks noGrp="1"/>
          </p:cNvSpPr>
          <p:nvPr>
            <p:ph type="title"/>
          </p:nvPr>
        </p:nvSpPr>
        <p:spPr/>
        <p:txBody>
          <a:bodyPr/>
          <a:lstStyle/>
          <a:p>
            <a:r>
              <a:rPr lang="en-US" dirty="0"/>
              <a:t>Null values</a:t>
            </a:r>
          </a:p>
        </p:txBody>
      </p:sp>
      <p:sp>
        <p:nvSpPr>
          <p:cNvPr id="3" name="Text Placeholder 2">
            <a:extLst>
              <a:ext uri="{FF2B5EF4-FFF2-40B4-BE49-F238E27FC236}">
                <a16:creationId xmlns:a16="http://schemas.microsoft.com/office/drawing/2014/main" id="{3DF89166-6BC3-7F4D-A31C-B6CC71FF50F7}"/>
              </a:ext>
            </a:extLst>
          </p:cNvPr>
          <p:cNvSpPr>
            <a:spLocks noGrp="1"/>
          </p:cNvSpPr>
          <p:nvPr>
            <p:ph type="body" idx="1"/>
          </p:nvPr>
        </p:nvSpPr>
        <p:spPr>
          <a:xfrm>
            <a:off x="1205829" y="1794107"/>
            <a:ext cx="7030500" cy="2541600"/>
          </a:xfrm>
        </p:spPr>
        <p:txBody>
          <a:bodyPr/>
          <a:lstStyle/>
          <a:p>
            <a:r>
              <a:rPr lang="en-US" sz="1800" dirty="0"/>
              <a:t>Fill using anything!</a:t>
            </a:r>
          </a:p>
        </p:txBody>
      </p:sp>
      <p:pic>
        <p:nvPicPr>
          <p:cNvPr id="4" name="Google Shape;402;p31">
            <a:extLst>
              <a:ext uri="{FF2B5EF4-FFF2-40B4-BE49-F238E27FC236}">
                <a16:creationId xmlns:a16="http://schemas.microsoft.com/office/drawing/2014/main" id="{608F1530-D0D5-1C4F-B2AE-AB3816700D5C}"/>
              </a:ext>
            </a:extLst>
          </p:cNvPr>
          <p:cNvPicPr preferRelativeResize="0"/>
          <p:nvPr/>
        </p:nvPicPr>
        <p:blipFill>
          <a:blip r:embed="rId2">
            <a:alphaModFix/>
          </a:blip>
          <a:stretch>
            <a:fillRect/>
          </a:stretch>
        </p:blipFill>
        <p:spPr>
          <a:xfrm>
            <a:off x="4891297" y="1597875"/>
            <a:ext cx="3720900" cy="3362259"/>
          </a:xfrm>
          <a:prstGeom prst="rect">
            <a:avLst/>
          </a:prstGeom>
          <a:noFill/>
          <a:ln>
            <a:noFill/>
          </a:ln>
        </p:spPr>
      </p:pic>
    </p:spTree>
    <p:extLst>
      <p:ext uri="{BB962C8B-B14F-4D97-AF65-F5344CB8AC3E}">
        <p14:creationId xmlns:p14="http://schemas.microsoft.com/office/powerpoint/2010/main" val="37769473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39543-D50D-B74A-9307-2534251F8CB5}"/>
              </a:ext>
            </a:extLst>
          </p:cNvPr>
          <p:cNvSpPr>
            <a:spLocks noGrp="1"/>
          </p:cNvSpPr>
          <p:nvPr>
            <p:ph type="title"/>
          </p:nvPr>
        </p:nvSpPr>
        <p:spPr/>
        <p:txBody>
          <a:bodyPr/>
          <a:lstStyle/>
          <a:p>
            <a:r>
              <a:rPr lang="en-US" dirty="0"/>
              <a:t>Null values</a:t>
            </a:r>
          </a:p>
        </p:txBody>
      </p:sp>
      <p:sp>
        <p:nvSpPr>
          <p:cNvPr id="3" name="Text Placeholder 2">
            <a:extLst>
              <a:ext uri="{FF2B5EF4-FFF2-40B4-BE49-F238E27FC236}">
                <a16:creationId xmlns:a16="http://schemas.microsoft.com/office/drawing/2014/main" id="{FF399D55-4261-1D4A-8F24-ABB9F82FBDD9}"/>
              </a:ext>
            </a:extLst>
          </p:cNvPr>
          <p:cNvSpPr>
            <a:spLocks noGrp="1"/>
          </p:cNvSpPr>
          <p:nvPr>
            <p:ph type="body" idx="1"/>
          </p:nvPr>
        </p:nvSpPr>
        <p:spPr/>
        <p:txBody>
          <a:bodyPr/>
          <a:lstStyle/>
          <a:p>
            <a:r>
              <a:rPr lang="en-US" dirty="0"/>
              <a:t>Fill using the mean</a:t>
            </a:r>
          </a:p>
        </p:txBody>
      </p:sp>
      <p:pic>
        <p:nvPicPr>
          <p:cNvPr id="6" name="Google Shape;418;p33">
            <a:extLst>
              <a:ext uri="{FF2B5EF4-FFF2-40B4-BE49-F238E27FC236}">
                <a16:creationId xmlns:a16="http://schemas.microsoft.com/office/drawing/2014/main" id="{587120F6-24B1-EC48-9A6B-DACC5258C1ED}"/>
              </a:ext>
            </a:extLst>
          </p:cNvPr>
          <p:cNvPicPr preferRelativeResize="0"/>
          <p:nvPr/>
        </p:nvPicPr>
        <p:blipFill>
          <a:blip r:embed="rId2">
            <a:alphaModFix/>
          </a:blip>
          <a:stretch>
            <a:fillRect/>
          </a:stretch>
        </p:blipFill>
        <p:spPr>
          <a:xfrm>
            <a:off x="4035275" y="822688"/>
            <a:ext cx="4727926" cy="3498125"/>
          </a:xfrm>
          <a:prstGeom prst="rect">
            <a:avLst/>
          </a:prstGeom>
          <a:noFill/>
          <a:ln>
            <a:noFill/>
          </a:ln>
        </p:spPr>
      </p:pic>
    </p:spTree>
    <p:extLst>
      <p:ext uri="{BB962C8B-B14F-4D97-AF65-F5344CB8AC3E}">
        <p14:creationId xmlns:p14="http://schemas.microsoft.com/office/powerpoint/2010/main" val="308987082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EB226-EAA1-4741-8AF8-9E4622DAD67B}"/>
              </a:ext>
            </a:extLst>
          </p:cNvPr>
          <p:cNvSpPr>
            <a:spLocks noGrp="1"/>
          </p:cNvSpPr>
          <p:nvPr>
            <p:ph type="title"/>
          </p:nvPr>
        </p:nvSpPr>
        <p:spPr/>
        <p:txBody>
          <a:bodyPr/>
          <a:lstStyle/>
          <a:p>
            <a:r>
              <a:rPr lang="en-US" dirty="0"/>
              <a:t>Null values</a:t>
            </a:r>
          </a:p>
        </p:txBody>
      </p:sp>
      <p:sp>
        <p:nvSpPr>
          <p:cNvPr id="3" name="Text Placeholder 2">
            <a:extLst>
              <a:ext uri="{FF2B5EF4-FFF2-40B4-BE49-F238E27FC236}">
                <a16:creationId xmlns:a16="http://schemas.microsoft.com/office/drawing/2014/main" id="{53A8ABB8-9F83-8548-8734-8A81EAEBDC05}"/>
              </a:ext>
            </a:extLst>
          </p:cNvPr>
          <p:cNvSpPr>
            <a:spLocks noGrp="1"/>
          </p:cNvSpPr>
          <p:nvPr>
            <p:ph type="body" idx="1"/>
          </p:nvPr>
        </p:nvSpPr>
        <p:spPr/>
        <p:txBody>
          <a:bodyPr/>
          <a:lstStyle/>
          <a:p>
            <a:pPr marL="146050" indent="0">
              <a:buNone/>
            </a:pPr>
            <a:r>
              <a:rPr lang="en-US" sz="1800" dirty="0"/>
              <a:t>Or get rid of them completely!</a:t>
            </a:r>
          </a:p>
        </p:txBody>
      </p:sp>
      <p:pic>
        <p:nvPicPr>
          <p:cNvPr id="4" name="Google Shape;425;p34">
            <a:extLst>
              <a:ext uri="{FF2B5EF4-FFF2-40B4-BE49-F238E27FC236}">
                <a16:creationId xmlns:a16="http://schemas.microsoft.com/office/drawing/2014/main" id="{DF9987FE-B6E4-E649-931F-C6A0EC86B8B0}"/>
              </a:ext>
            </a:extLst>
          </p:cNvPr>
          <p:cNvPicPr preferRelativeResize="0"/>
          <p:nvPr/>
        </p:nvPicPr>
        <p:blipFill>
          <a:blip r:embed="rId2">
            <a:alphaModFix/>
          </a:blip>
          <a:stretch>
            <a:fillRect/>
          </a:stretch>
        </p:blipFill>
        <p:spPr>
          <a:xfrm>
            <a:off x="1428150" y="2392362"/>
            <a:ext cx="6781800" cy="2057400"/>
          </a:xfrm>
          <a:prstGeom prst="rect">
            <a:avLst/>
          </a:prstGeom>
          <a:noFill/>
          <a:ln>
            <a:noFill/>
          </a:ln>
        </p:spPr>
      </p:pic>
    </p:spTree>
    <p:extLst>
      <p:ext uri="{BB962C8B-B14F-4D97-AF65-F5344CB8AC3E}">
        <p14:creationId xmlns:p14="http://schemas.microsoft.com/office/powerpoint/2010/main" val="35142013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13"/>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Selecting Data</a:t>
            </a:r>
            <a:endParaRPr/>
          </a:p>
        </p:txBody>
      </p:sp>
      <p:sp>
        <p:nvSpPr>
          <p:cNvPr id="359" name="Google Shape;359;p13"/>
          <p:cNvSpPr txBox="1">
            <a:spLocks noGrp="1"/>
          </p:cNvSpPr>
          <p:nvPr>
            <p:ph type="body" idx="1"/>
          </p:nvPr>
        </p:nvSpPr>
        <p:spPr>
          <a:xfrm>
            <a:off x="1303800" y="1990050"/>
            <a:ext cx="7030500" cy="254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sz="1800"/>
              <a:t>How can we select data from a DataFrame?  There are a couple different ways.</a:t>
            </a:r>
            <a:endParaRPr sz="1800"/>
          </a:p>
          <a:p>
            <a:pPr marL="0" lvl="0" indent="0" algn="l" rtl="0">
              <a:lnSpc>
                <a:spcPct val="115000"/>
              </a:lnSpc>
              <a:spcBef>
                <a:spcPts val="1600"/>
              </a:spcBef>
              <a:spcAft>
                <a:spcPts val="1600"/>
              </a:spcAft>
              <a:buSzPts val="1300"/>
              <a:buNone/>
            </a:pPr>
            <a:r>
              <a:rPr lang="en" sz="1800"/>
              <a:t>We can pull data out using indexing by column, using dot notation, or by using the actual index of a column.</a:t>
            </a:r>
            <a:endParaRPr sz="180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14"/>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Examples</a:t>
            </a:r>
            <a:endParaRPr/>
          </a:p>
        </p:txBody>
      </p:sp>
      <p:sp>
        <p:nvSpPr>
          <p:cNvPr id="365" name="Google Shape;365;p14"/>
          <p:cNvSpPr txBox="1">
            <a:spLocks noGrp="1"/>
          </p:cNvSpPr>
          <p:nvPr>
            <p:ph type="body" idx="1"/>
          </p:nvPr>
        </p:nvSpPr>
        <p:spPr>
          <a:xfrm>
            <a:off x="472050" y="1977350"/>
            <a:ext cx="3357000" cy="254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sz="1800"/>
              <a:t>All three of these lines get the exact same thing: the ‘region’ column of the DataFrame as a pandas Series.</a:t>
            </a:r>
            <a:endParaRPr sz="1800"/>
          </a:p>
        </p:txBody>
      </p:sp>
      <p:pic>
        <p:nvPicPr>
          <p:cNvPr id="366" name="Google Shape;366;p14"/>
          <p:cNvPicPr preferRelativeResize="0"/>
          <p:nvPr/>
        </p:nvPicPr>
        <p:blipFill rotWithShape="1">
          <a:blip r:embed="rId3">
            <a:alphaModFix/>
          </a:blip>
          <a:srcRect/>
          <a:stretch/>
        </p:blipFill>
        <p:spPr>
          <a:xfrm>
            <a:off x="3829050" y="1504950"/>
            <a:ext cx="5314950" cy="285750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A67F8-0500-444E-B54E-7BD215EE4C7D}"/>
              </a:ext>
            </a:extLst>
          </p:cNvPr>
          <p:cNvSpPr>
            <a:spLocks noGrp="1"/>
          </p:cNvSpPr>
          <p:nvPr>
            <p:ph type="title"/>
          </p:nvPr>
        </p:nvSpPr>
        <p:spPr/>
        <p:txBody>
          <a:bodyPr/>
          <a:lstStyle/>
          <a:p>
            <a:r>
              <a:rPr lang="en-US" dirty="0"/>
              <a:t>Selecting Data</a:t>
            </a:r>
          </a:p>
        </p:txBody>
      </p:sp>
      <p:sp>
        <p:nvSpPr>
          <p:cNvPr id="3" name="Text Placeholder 2">
            <a:extLst>
              <a:ext uri="{FF2B5EF4-FFF2-40B4-BE49-F238E27FC236}">
                <a16:creationId xmlns:a16="http://schemas.microsoft.com/office/drawing/2014/main" id="{D848F2A1-D0AC-4B43-977C-E18E6AF94F1D}"/>
              </a:ext>
            </a:extLst>
          </p:cNvPr>
          <p:cNvSpPr>
            <a:spLocks noGrp="1"/>
          </p:cNvSpPr>
          <p:nvPr>
            <p:ph type="body" idx="1"/>
          </p:nvPr>
        </p:nvSpPr>
        <p:spPr>
          <a:xfrm>
            <a:off x="534873" y="1845375"/>
            <a:ext cx="3101945" cy="2541600"/>
          </a:xfrm>
        </p:spPr>
        <p:txBody>
          <a:bodyPr/>
          <a:lstStyle/>
          <a:p>
            <a:r>
              <a:rPr lang="en-US" sz="1800" dirty="0">
                <a:solidFill>
                  <a:schemeClr val="bg2">
                    <a:lumMod val="50000"/>
                  </a:schemeClr>
                </a:solidFill>
              </a:rPr>
              <a:t>All three of these lines get the exact same thing: the ‘region’ column of the </a:t>
            </a:r>
            <a:r>
              <a:rPr lang="en-US" sz="1800" dirty="0" err="1">
                <a:solidFill>
                  <a:schemeClr val="bg2">
                    <a:lumMod val="50000"/>
                  </a:schemeClr>
                </a:solidFill>
              </a:rPr>
              <a:t>DataFrame</a:t>
            </a:r>
            <a:r>
              <a:rPr lang="en-US" sz="1800" dirty="0">
                <a:solidFill>
                  <a:schemeClr val="bg2">
                    <a:lumMod val="50000"/>
                  </a:schemeClr>
                </a:solidFill>
              </a:rPr>
              <a:t> as a pandas Series.</a:t>
            </a:r>
          </a:p>
          <a:p>
            <a:endParaRPr lang="en-US" dirty="0"/>
          </a:p>
        </p:txBody>
      </p:sp>
      <p:pic>
        <p:nvPicPr>
          <p:cNvPr id="4" name="Google Shape;339;p22">
            <a:extLst>
              <a:ext uri="{FF2B5EF4-FFF2-40B4-BE49-F238E27FC236}">
                <a16:creationId xmlns:a16="http://schemas.microsoft.com/office/drawing/2014/main" id="{4D24CBBE-09FC-184E-AC80-90534F6783E6}"/>
              </a:ext>
            </a:extLst>
          </p:cNvPr>
          <p:cNvPicPr preferRelativeResize="0"/>
          <p:nvPr/>
        </p:nvPicPr>
        <p:blipFill rotWithShape="1">
          <a:blip r:embed="rId2">
            <a:alphaModFix/>
          </a:blip>
          <a:srcRect/>
          <a:stretch/>
        </p:blipFill>
        <p:spPr>
          <a:xfrm>
            <a:off x="3829050" y="1687425"/>
            <a:ext cx="5314950" cy="2857500"/>
          </a:xfrm>
          <a:prstGeom prst="rect">
            <a:avLst/>
          </a:prstGeom>
          <a:noFill/>
          <a:ln>
            <a:noFill/>
          </a:ln>
        </p:spPr>
      </p:pic>
    </p:spTree>
    <p:extLst>
      <p:ext uri="{BB962C8B-B14F-4D97-AF65-F5344CB8AC3E}">
        <p14:creationId xmlns:p14="http://schemas.microsoft.com/office/powerpoint/2010/main" val="380875267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15"/>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Selection by Column</a:t>
            </a:r>
            <a:endParaRPr/>
          </a:p>
        </p:txBody>
      </p:sp>
      <p:sp>
        <p:nvSpPr>
          <p:cNvPr id="372" name="Google Shape;372;p15"/>
          <p:cNvSpPr txBox="1">
            <a:spLocks noGrp="1"/>
          </p:cNvSpPr>
          <p:nvPr>
            <p:ph type="body" idx="1"/>
          </p:nvPr>
        </p:nvSpPr>
        <p:spPr>
          <a:xfrm>
            <a:off x="444500" y="1990050"/>
            <a:ext cx="3200400" cy="254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sz="1800"/>
              <a:t>You can get access to a column by using its name in the same kind of format as you would access an element from an list using its index.</a:t>
            </a:r>
            <a:endParaRPr sz="1800"/>
          </a:p>
        </p:txBody>
      </p:sp>
      <p:pic>
        <p:nvPicPr>
          <p:cNvPr id="373" name="Google Shape;373;p15"/>
          <p:cNvPicPr preferRelativeResize="0"/>
          <p:nvPr/>
        </p:nvPicPr>
        <p:blipFill rotWithShape="1">
          <a:blip r:embed="rId3">
            <a:alphaModFix/>
          </a:blip>
          <a:srcRect/>
          <a:stretch/>
        </p:blipFill>
        <p:spPr>
          <a:xfrm>
            <a:off x="3902075" y="2184525"/>
            <a:ext cx="5048250" cy="215265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16"/>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Selection by Column v2</a:t>
            </a:r>
            <a:endParaRPr/>
          </a:p>
        </p:txBody>
      </p:sp>
      <p:sp>
        <p:nvSpPr>
          <p:cNvPr id="379" name="Google Shape;379;p16"/>
          <p:cNvSpPr txBox="1">
            <a:spLocks noGrp="1"/>
          </p:cNvSpPr>
          <p:nvPr>
            <p:ph type="body" idx="1"/>
          </p:nvPr>
        </p:nvSpPr>
        <p:spPr>
          <a:xfrm>
            <a:off x="160800" y="1774150"/>
            <a:ext cx="3954000" cy="3064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sz="1800"/>
              <a:t>You can index the exact same way, as before, although instead of using brackets ‘[ ]’, you can just directly use the name of the column.  There is no real difference in the two, it is personal preference.  The main downfall is that it cannot access columns with spaces in the name.</a:t>
            </a:r>
            <a:endParaRPr sz="1800"/>
          </a:p>
        </p:txBody>
      </p:sp>
      <p:pic>
        <p:nvPicPr>
          <p:cNvPr id="380" name="Google Shape;380;p16"/>
          <p:cNvPicPr preferRelativeResize="0"/>
          <p:nvPr/>
        </p:nvPicPr>
        <p:blipFill rotWithShape="1">
          <a:blip r:embed="rId3">
            <a:alphaModFix/>
          </a:blip>
          <a:srcRect/>
          <a:stretch/>
        </p:blipFill>
        <p:spPr>
          <a:xfrm>
            <a:off x="4038600" y="1774150"/>
            <a:ext cx="5105400" cy="21907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DE6E3-DF08-8841-96D9-E37AE3A7E176}"/>
              </a:ext>
            </a:extLst>
          </p:cNvPr>
          <p:cNvSpPr>
            <a:spLocks noGrp="1"/>
          </p:cNvSpPr>
          <p:nvPr>
            <p:ph type="title"/>
          </p:nvPr>
        </p:nvSpPr>
        <p:spPr/>
        <p:txBody>
          <a:bodyPr/>
          <a:lstStyle/>
          <a:p>
            <a:r>
              <a:rPr lang="en-US" dirty="0"/>
              <a:t>Object-Oriented</a:t>
            </a:r>
          </a:p>
        </p:txBody>
      </p:sp>
      <p:sp>
        <p:nvSpPr>
          <p:cNvPr id="3" name="Text Placeholder 2">
            <a:extLst>
              <a:ext uri="{FF2B5EF4-FFF2-40B4-BE49-F238E27FC236}">
                <a16:creationId xmlns:a16="http://schemas.microsoft.com/office/drawing/2014/main" id="{DFD5BECA-A994-4345-A7C8-16BB7A93427D}"/>
              </a:ext>
            </a:extLst>
          </p:cNvPr>
          <p:cNvSpPr>
            <a:spLocks noGrp="1"/>
          </p:cNvSpPr>
          <p:nvPr>
            <p:ph type="body" idx="1"/>
          </p:nvPr>
        </p:nvSpPr>
        <p:spPr>
          <a:xfrm>
            <a:off x="1303800" y="1300950"/>
            <a:ext cx="7030500" cy="2541600"/>
          </a:xfrm>
        </p:spPr>
        <p:txBody>
          <a:bodyPr/>
          <a:lstStyle/>
          <a:p>
            <a:r>
              <a:rPr lang="en-US" sz="1800" dirty="0"/>
              <a:t>Python, like any other Object-Oriented Programming (OOP) languages, is organized around objects.</a:t>
            </a:r>
          </a:p>
          <a:p>
            <a:r>
              <a:rPr lang="en-US" sz="1800" dirty="0"/>
              <a:t>Everything in python is an object</a:t>
            </a:r>
          </a:p>
          <a:p>
            <a:pPr lvl="1"/>
            <a:r>
              <a:rPr lang="en-US" sz="1600" dirty="0"/>
              <a:t>Lists</a:t>
            </a:r>
          </a:p>
          <a:p>
            <a:pPr lvl="1"/>
            <a:r>
              <a:rPr lang="en-US" sz="1600" dirty="0"/>
              <a:t>Dictionaries</a:t>
            </a:r>
          </a:p>
          <a:p>
            <a:pPr lvl="1"/>
            <a:r>
              <a:rPr lang="en-US" sz="1600" dirty="0"/>
              <a:t>Classes</a:t>
            </a:r>
          </a:p>
          <a:p>
            <a:pPr lvl="1"/>
            <a:r>
              <a:rPr lang="en-US" sz="1600" dirty="0"/>
              <a:t>…and so forth</a:t>
            </a:r>
          </a:p>
        </p:txBody>
      </p:sp>
    </p:spTree>
    <p:extLst>
      <p:ext uri="{BB962C8B-B14F-4D97-AF65-F5344CB8AC3E}">
        <p14:creationId xmlns:p14="http://schemas.microsoft.com/office/powerpoint/2010/main" val="32294930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17"/>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Selection by index</a:t>
            </a:r>
            <a:endParaRPr/>
          </a:p>
        </p:txBody>
      </p:sp>
      <p:sp>
        <p:nvSpPr>
          <p:cNvPr id="386" name="Google Shape;386;p17"/>
          <p:cNvSpPr txBox="1">
            <a:spLocks noGrp="1"/>
          </p:cNvSpPr>
          <p:nvPr>
            <p:ph type="body" idx="1"/>
          </p:nvPr>
        </p:nvSpPr>
        <p:spPr>
          <a:xfrm>
            <a:off x="160800" y="1977350"/>
            <a:ext cx="4728600" cy="254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sz="1800"/>
              <a:t>Selection using iloc works by specifying the row as the first parameter, and the column as the second parameter.  In this case, ‘:’ indicates that we want every row, and -1 means that we want the last column.  </a:t>
            </a:r>
            <a:endParaRPr sz="1800"/>
          </a:p>
          <a:p>
            <a:pPr marL="0" lvl="0" indent="0" algn="l" rtl="0">
              <a:lnSpc>
                <a:spcPct val="115000"/>
              </a:lnSpc>
              <a:spcBef>
                <a:spcPts val="1600"/>
              </a:spcBef>
              <a:spcAft>
                <a:spcPts val="1600"/>
              </a:spcAft>
              <a:buSzPts val="1300"/>
              <a:buNone/>
            </a:pPr>
            <a:r>
              <a:rPr lang="en" sz="1800"/>
              <a:t>More on iloc and loc in a second.</a:t>
            </a:r>
            <a:endParaRPr sz="1800"/>
          </a:p>
        </p:txBody>
      </p:sp>
      <p:pic>
        <p:nvPicPr>
          <p:cNvPr id="387" name="Google Shape;387;p17"/>
          <p:cNvPicPr preferRelativeResize="0"/>
          <p:nvPr/>
        </p:nvPicPr>
        <p:blipFill rotWithShape="1">
          <a:blip r:embed="rId3">
            <a:alphaModFix/>
          </a:blip>
          <a:srcRect/>
          <a:stretch/>
        </p:blipFill>
        <p:spPr>
          <a:xfrm>
            <a:off x="5041800" y="1750275"/>
            <a:ext cx="3949800" cy="1820725"/>
          </a:xfrm>
          <a:prstGeom prst="rect">
            <a:avLst/>
          </a:prstGeom>
          <a:noFill/>
          <a:ln>
            <a:noFill/>
          </a:ln>
        </p:spPr>
      </p:pic>
      <p:sp>
        <p:nvSpPr>
          <p:cNvPr id="388" name="Google Shape;388;p17"/>
          <p:cNvSpPr txBox="1"/>
          <p:nvPr/>
        </p:nvSpPr>
        <p:spPr>
          <a:xfrm>
            <a:off x="5891100" y="1357375"/>
            <a:ext cx="3252900" cy="48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Nunito"/>
                <a:ea typeface="Nunito"/>
                <a:cs typeface="Nunito"/>
                <a:sym typeface="Nunito"/>
              </a:rPr>
              <a:t>.iloc[&lt;row(s) index&gt;, &lt;col(s) index&gt;]</a:t>
            </a:r>
            <a:endParaRPr>
              <a:latin typeface="Nunito"/>
              <a:ea typeface="Nunito"/>
              <a:cs typeface="Nunito"/>
              <a:sym typeface="Nunito"/>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18"/>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Selection by Index Example</a:t>
            </a:r>
            <a:endParaRPr/>
          </a:p>
        </p:txBody>
      </p:sp>
      <p:sp>
        <p:nvSpPr>
          <p:cNvPr id="394" name="Google Shape;394;p18"/>
          <p:cNvSpPr txBox="1">
            <a:spLocks noGrp="1"/>
          </p:cNvSpPr>
          <p:nvPr>
            <p:ph type="body" idx="1"/>
          </p:nvPr>
        </p:nvSpPr>
        <p:spPr>
          <a:xfrm>
            <a:off x="1841550" y="3166125"/>
            <a:ext cx="5460900" cy="1879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sz="1800" b="1"/>
              <a:t>How would you access the 3rd row (index 2) and get the Average Price of that row?</a:t>
            </a:r>
            <a:endParaRPr sz="1800" b="1"/>
          </a:p>
        </p:txBody>
      </p:sp>
      <p:pic>
        <p:nvPicPr>
          <p:cNvPr id="395" name="Google Shape;395;p18"/>
          <p:cNvPicPr preferRelativeResize="0"/>
          <p:nvPr/>
        </p:nvPicPr>
        <p:blipFill rotWithShape="1">
          <a:blip r:embed="rId3">
            <a:alphaModFix/>
          </a:blip>
          <a:srcRect/>
          <a:stretch/>
        </p:blipFill>
        <p:spPr>
          <a:xfrm>
            <a:off x="48138" y="1496275"/>
            <a:ext cx="9047727" cy="1551725"/>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19"/>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Solution</a:t>
            </a:r>
            <a:endParaRPr/>
          </a:p>
        </p:txBody>
      </p:sp>
      <p:pic>
        <p:nvPicPr>
          <p:cNvPr id="401" name="Google Shape;401;p19"/>
          <p:cNvPicPr preferRelativeResize="0"/>
          <p:nvPr/>
        </p:nvPicPr>
        <p:blipFill rotWithShape="1">
          <a:blip r:embed="rId3">
            <a:alphaModFix/>
          </a:blip>
          <a:srcRect/>
          <a:stretch/>
        </p:blipFill>
        <p:spPr>
          <a:xfrm>
            <a:off x="1535625" y="1838325"/>
            <a:ext cx="6072750" cy="146685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20"/>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dirty="0"/>
              <a:t>.loc vs .</a:t>
            </a:r>
            <a:r>
              <a:rPr lang="en" dirty="0" err="1"/>
              <a:t>iloc</a:t>
            </a:r>
            <a:endParaRPr dirty="0"/>
          </a:p>
        </p:txBody>
      </p:sp>
      <p:pic>
        <p:nvPicPr>
          <p:cNvPr id="407" name="Google Shape;407;p20"/>
          <p:cNvPicPr preferRelativeResize="0"/>
          <p:nvPr/>
        </p:nvPicPr>
        <p:blipFill rotWithShape="1">
          <a:blip r:embed="rId3">
            <a:alphaModFix/>
          </a:blip>
          <a:srcRect/>
          <a:stretch/>
        </p:blipFill>
        <p:spPr>
          <a:xfrm>
            <a:off x="454025" y="1966188"/>
            <a:ext cx="3582500" cy="2901950"/>
          </a:xfrm>
          <a:prstGeom prst="rect">
            <a:avLst/>
          </a:prstGeom>
          <a:noFill/>
          <a:ln>
            <a:noFill/>
          </a:ln>
        </p:spPr>
      </p:pic>
      <p:pic>
        <p:nvPicPr>
          <p:cNvPr id="408" name="Google Shape;408;p20"/>
          <p:cNvPicPr preferRelativeResize="0"/>
          <p:nvPr/>
        </p:nvPicPr>
        <p:blipFill rotWithShape="1">
          <a:blip r:embed="rId4">
            <a:alphaModFix/>
          </a:blip>
          <a:srcRect/>
          <a:stretch/>
        </p:blipFill>
        <p:spPr>
          <a:xfrm>
            <a:off x="4827025" y="2007863"/>
            <a:ext cx="3507274" cy="2818575"/>
          </a:xfrm>
          <a:prstGeom prst="rect">
            <a:avLst/>
          </a:prstGeom>
          <a:noFill/>
          <a:ln>
            <a:noFill/>
          </a:ln>
        </p:spPr>
      </p:pic>
      <p:sp>
        <p:nvSpPr>
          <p:cNvPr id="409" name="Google Shape;409;p20"/>
          <p:cNvSpPr txBox="1"/>
          <p:nvPr/>
        </p:nvSpPr>
        <p:spPr>
          <a:xfrm>
            <a:off x="1303800" y="1346200"/>
            <a:ext cx="6832500" cy="620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dirty="0">
                <a:latin typeface="Nunito"/>
                <a:ea typeface="Nunito"/>
                <a:cs typeface="Nunito"/>
                <a:sym typeface="Nunito"/>
              </a:rPr>
              <a:t>Both </a:t>
            </a:r>
            <a:r>
              <a:rPr lang="en" sz="1800" b="0" i="0" u="none" strike="noStrike" cap="none" dirty="0">
                <a:solidFill>
                  <a:srgbClr val="000000"/>
                </a:solidFill>
                <a:latin typeface="Nunito"/>
                <a:ea typeface="Nunito"/>
                <a:cs typeface="Nunito"/>
                <a:sym typeface="Nunito"/>
              </a:rPr>
              <a:t>.loc and .</a:t>
            </a:r>
            <a:r>
              <a:rPr lang="en" sz="1800" b="0" i="0" u="none" strike="noStrike" cap="none" dirty="0" err="1">
                <a:solidFill>
                  <a:srgbClr val="000000"/>
                </a:solidFill>
                <a:latin typeface="Nunito"/>
                <a:ea typeface="Nunito"/>
                <a:cs typeface="Nunito"/>
                <a:sym typeface="Nunito"/>
              </a:rPr>
              <a:t>iloc</a:t>
            </a:r>
            <a:r>
              <a:rPr lang="en" sz="1800" b="0" i="0" u="none" strike="noStrike" cap="none" dirty="0">
                <a:solidFill>
                  <a:srgbClr val="000000"/>
                </a:solidFill>
                <a:latin typeface="Nunito"/>
                <a:ea typeface="Nunito"/>
                <a:cs typeface="Nunito"/>
                <a:sym typeface="Nunito"/>
              </a:rPr>
              <a:t> can pull out specific rows.</a:t>
            </a:r>
            <a:endParaRPr sz="1800" b="0" i="0" u="none" strike="noStrike" cap="none" dirty="0">
              <a:solidFill>
                <a:srgbClr val="000000"/>
              </a:solidFill>
              <a:latin typeface="Nunito"/>
              <a:ea typeface="Nunito"/>
              <a:cs typeface="Nunito"/>
              <a:sym typeface="Nunito"/>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21"/>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dirty="0"/>
              <a:t>.loc vs .</a:t>
            </a:r>
            <a:r>
              <a:rPr lang="en-US" dirty="0" err="1"/>
              <a:t>iloc</a:t>
            </a:r>
            <a:endParaRPr dirty="0"/>
          </a:p>
        </p:txBody>
      </p:sp>
      <p:sp>
        <p:nvSpPr>
          <p:cNvPr id="415" name="Google Shape;415;p21"/>
          <p:cNvSpPr txBox="1">
            <a:spLocks noGrp="1"/>
          </p:cNvSpPr>
          <p:nvPr>
            <p:ph type="body" idx="1"/>
          </p:nvPr>
        </p:nvSpPr>
        <p:spPr>
          <a:xfrm>
            <a:off x="1303800" y="1990050"/>
            <a:ext cx="7030500" cy="254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sz="1800"/>
              <a:t>.loc can index by the string name, .iloc indexes by integer.</a:t>
            </a:r>
            <a:endParaRPr sz="1800"/>
          </a:p>
        </p:txBody>
      </p:sp>
      <p:pic>
        <p:nvPicPr>
          <p:cNvPr id="416" name="Google Shape;416;p21"/>
          <p:cNvPicPr preferRelativeResize="0"/>
          <p:nvPr/>
        </p:nvPicPr>
        <p:blipFill rotWithShape="1">
          <a:blip r:embed="rId3">
            <a:alphaModFix/>
          </a:blip>
          <a:srcRect/>
          <a:stretch/>
        </p:blipFill>
        <p:spPr>
          <a:xfrm>
            <a:off x="225425" y="2680625"/>
            <a:ext cx="3900925" cy="1851025"/>
          </a:xfrm>
          <a:prstGeom prst="rect">
            <a:avLst/>
          </a:prstGeom>
          <a:noFill/>
          <a:ln>
            <a:noFill/>
          </a:ln>
        </p:spPr>
      </p:pic>
      <p:pic>
        <p:nvPicPr>
          <p:cNvPr id="417" name="Google Shape;417;p21"/>
          <p:cNvPicPr preferRelativeResize="0"/>
          <p:nvPr/>
        </p:nvPicPr>
        <p:blipFill rotWithShape="1">
          <a:blip r:embed="rId4">
            <a:alphaModFix/>
          </a:blip>
          <a:srcRect/>
          <a:stretch/>
        </p:blipFill>
        <p:spPr>
          <a:xfrm>
            <a:off x="4368800" y="2768600"/>
            <a:ext cx="4626725" cy="1266825"/>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22"/>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DataFrame vs Series</a:t>
            </a:r>
            <a:endParaRPr/>
          </a:p>
        </p:txBody>
      </p:sp>
      <p:sp>
        <p:nvSpPr>
          <p:cNvPr id="423" name="Google Shape;423;p22"/>
          <p:cNvSpPr txBox="1">
            <a:spLocks noGrp="1"/>
          </p:cNvSpPr>
          <p:nvPr>
            <p:ph type="body" idx="1"/>
          </p:nvPr>
        </p:nvSpPr>
        <p:spPr>
          <a:xfrm>
            <a:off x="1303800" y="1990050"/>
            <a:ext cx="7030500" cy="254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sz="1800"/>
              <a:t>You may have noticed when working with iloc and loc, we get a different looking output than out DataFrame.  These are pandas Series, which are just the data type that a column (or row) is stored in.</a:t>
            </a:r>
            <a:endParaRPr sz="1800"/>
          </a:p>
          <a:p>
            <a:pPr marL="0" lvl="0" indent="0" algn="l" rtl="0">
              <a:lnSpc>
                <a:spcPct val="115000"/>
              </a:lnSpc>
              <a:spcBef>
                <a:spcPts val="1600"/>
              </a:spcBef>
              <a:spcAft>
                <a:spcPts val="1600"/>
              </a:spcAft>
              <a:buSzPts val="1300"/>
              <a:buNone/>
            </a:pPr>
            <a:r>
              <a:rPr lang="en" sz="1800"/>
              <a:t>A Series is a one-dimensional array containing information from a row or column.</a:t>
            </a:r>
            <a:endParaRPr sz="180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23"/>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Selecting Multiple Columns</a:t>
            </a:r>
            <a:endParaRPr/>
          </a:p>
        </p:txBody>
      </p:sp>
      <p:sp>
        <p:nvSpPr>
          <p:cNvPr id="429" name="Google Shape;429;p23"/>
          <p:cNvSpPr txBox="1">
            <a:spLocks noGrp="1"/>
          </p:cNvSpPr>
          <p:nvPr>
            <p:ph type="body" idx="1"/>
          </p:nvPr>
        </p:nvSpPr>
        <p:spPr>
          <a:xfrm>
            <a:off x="1303800" y="1990050"/>
            <a:ext cx="2760300" cy="254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sz="1800" dirty="0"/>
              <a:t>You can select multiple columns by putting each column name in a list.</a:t>
            </a:r>
            <a:endParaRPr sz="1800" dirty="0"/>
          </a:p>
        </p:txBody>
      </p:sp>
      <p:pic>
        <p:nvPicPr>
          <p:cNvPr id="430" name="Google Shape;430;p23"/>
          <p:cNvPicPr preferRelativeResize="0"/>
          <p:nvPr/>
        </p:nvPicPr>
        <p:blipFill rotWithShape="1">
          <a:blip r:embed="rId3">
            <a:alphaModFix/>
          </a:blip>
          <a:srcRect/>
          <a:stretch/>
        </p:blipFill>
        <p:spPr>
          <a:xfrm>
            <a:off x="4064100" y="2063425"/>
            <a:ext cx="4775099" cy="2394851"/>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24"/>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Quirky!</a:t>
            </a:r>
            <a:endParaRPr/>
          </a:p>
        </p:txBody>
      </p:sp>
      <p:sp>
        <p:nvSpPr>
          <p:cNvPr id="436" name="Google Shape;436;p24"/>
          <p:cNvSpPr txBox="1">
            <a:spLocks noGrp="1"/>
          </p:cNvSpPr>
          <p:nvPr>
            <p:ph type="body" idx="1"/>
          </p:nvPr>
        </p:nvSpPr>
        <p:spPr>
          <a:xfrm>
            <a:off x="440200" y="1964650"/>
            <a:ext cx="3039600" cy="254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sz="1800"/>
              <a:t>It also works for single columns!  Look at the difference between selecting a Series and selecting a DataFrame.</a:t>
            </a:r>
            <a:endParaRPr sz="1800"/>
          </a:p>
        </p:txBody>
      </p:sp>
      <p:pic>
        <p:nvPicPr>
          <p:cNvPr id="437" name="Google Shape;437;p24"/>
          <p:cNvPicPr preferRelativeResize="0"/>
          <p:nvPr/>
        </p:nvPicPr>
        <p:blipFill rotWithShape="1">
          <a:blip r:embed="rId3">
            <a:alphaModFix/>
          </a:blip>
          <a:srcRect/>
          <a:stretch/>
        </p:blipFill>
        <p:spPr>
          <a:xfrm>
            <a:off x="3327400" y="73875"/>
            <a:ext cx="3921650" cy="2364525"/>
          </a:xfrm>
          <a:prstGeom prst="rect">
            <a:avLst/>
          </a:prstGeom>
          <a:noFill/>
          <a:ln>
            <a:noFill/>
          </a:ln>
        </p:spPr>
      </p:pic>
      <p:pic>
        <p:nvPicPr>
          <p:cNvPr id="438" name="Google Shape;438;p24"/>
          <p:cNvPicPr preferRelativeResize="0"/>
          <p:nvPr/>
        </p:nvPicPr>
        <p:blipFill rotWithShape="1">
          <a:blip r:embed="rId4">
            <a:alphaModFix/>
          </a:blip>
          <a:srcRect/>
          <a:stretch/>
        </p:blipFill>
        <p:spPr>
          <a:xfrm>
            <a:off x="3327400" y="3112425"/>
            <a:ext cx="4292600" cy="1587850"/>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E3CD0-3981-BC4F-AA80-281B9145EE10}"/>
              </a:ext>
            </a:extLst>
          </p:cNvPr>
          <p:cNvSpPr>
            <a:spLocks noGrp="1"/>
          </p:cNvSpPr>
          <p:nvPr>
            <p:ph type="ctrTitle"/>
          </p:nvPr>
        </p:nvSpPr>
        <p:spPr/>
        <p:txBody>
          <a:bodyPr/>
          <a:lstStyle/>
          <a:p>
            <a:r>
              <a:rPr lang="en-US" dirty="0"/>
              <a:t>Useful pandas functions</a:t>
            </a:r>
          </a:p>
        </p:txBody>
      </p:sp>
      <p:sp>
        <p:nvSpPr>
          <p:cNvPr id="3" name="Subtitle 2">
            <a:extLst>
              <a:ext uri="{FF2B5EF4-FFF2-40B4-BE49-F238E27FC236}">
                <a16:creationId xmlns:a16="http://schemas.microsoft.com/office/drawing/2014/main" id="{986C784B-1AC0-6D46-A720-EE2FC359E8BA}"/>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85981631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25"/>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dirty="0"/>
              <a:t>Selecting Data - Conditionals</a:t>
            </a:r>
            <a:endParaRPr dirty="0"/>
          </a:p>
        </p:txBody>
      </p:sp>
      <p:sp>
        <p:nvSpPr>
          <p:cNvPr id="444" name="Google Shape;444;p25"/>
          <p:cNvSpPr txBox="1">
            <a:spLocks noGrp="1"/>
          </p:cNvSpPr>
          <p:nvPr>
            <p:ph type="body" idx="1"/>
          </p:nvPr>
        </p:nvSpPr>
        <p:spPr>
          <a:xfrm>
            <a:off x="1303800" y="1453594"/>
            <a:ext cx="7030500" cy="254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sz="1800" dirty="0"/>
              <a:t>Use conditionals to select only specific data based on criteria. </a:t>
            </a:r>
          </a:p>
          <a:p>
            <a:pPr marL="0" lvl="0" indent="0" algn="l" rtl="0">
              <a:lnSpc>
                <a:spcPct val="115000"/>
              </a:lnSpc>
              <a:spcBef>
                <a:spcPts val="0"/>
              </a:spcBef>
              <a:spcAft>
                <a:spcPts val="1600"/>
              </a:spcAft>
              <a:buSzPts val="1300"/>
              <a:buNone/>
            </a:pPr>
            <a:r>
              <a:rPr lang="en" sz="1800" dirty="0"/>
              <a:t>This is selecting only data from the ‘Average Price’ column that is greater than 0.5.</a:t>
            </a:r>
            <a:endParaRPr sz="1800" dirty="0"/>
          </a:p>
        </p:txBody>
      </p:sp>
      <p:pic>
        <p:nvPicPr>
          <p:cNvPr id="445" name="Google Shape;445;p25"/>
          <p:cNvPicPr preferRelativeResize="0"/>
          <p:nvPr/>
        </p:nvPicPr>
        <p:blipFill rotWithShape="1">
          <a:blip r:embed="rId3">
            <a:alphaModFix/>
          </a:blip>
          <a:srcRect/>
          <a:stretch/>
        </p:blipFill>
        <p:spPr>
          <a:xfrm>
            <a:off x="0" y="2973088"/>
            <a:ext cx="9144000" cy="204421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DE6E3-DF08-8841-96D9-E37AE3A7E176}"/>
              </a:ext>
            </a:extLst>
          </p:cNvPr>
          <p:cNvSpPr>
            <a:spLocks noGrp="1"/>
          </p:cNvSpPr>
          <p:nvPr>
            <p:ph type="title"/>
          </p:nvPr>
        </p:nvSpPr>
        <p:spPr/>
        <p:txBody>
          <a:bodyPr/>
          <a:lstStyle/>
          <a:p>
            <a:r>
              <a:rPr lang="en-US" dirty="0"/>
              <a:t>High-level programming language</a:t>
            </a:r>
          </a:p>
        </p:txBody>
      </p:sp>
      <p:sp>
        <p:nvSpPr>
          <p:cNvPr id="3" name="Text Placeholder 2">
            <a:extLst>
              <a:ext uri="{FF2B5EF4-FFF2-40B4-BE49-F238E27FC236}">
                <a16:creationId xmlns:a16="http://schemas.microsoft.com/office/drawing/2014/main" id="{DFD5BECA-A994-4345-A7C8-16BB7A93427D}"/>
              </a:ext>
            </a:extLst>
          </p:cNvPr>
          <p:cNvSpPr>
            <a:spLocks noGrp="1"/>
          </p:cNvSpPr>
          <p:nvPr>
            <p:ph type="body" idx="1"/>
          </p:nvPr>
        </p:nvSpPr>
        <p:spPr>
          <a:xfrm>
            <a:off x="1303800" y="1851257"/>
            <a:ext cx="7030500" cy="2541600"/>
          </a:xfrm>
        </p:spPr>
        <p:txBody>
          <a:bodyPr/>
          <a:lstStyle/>
          <a:p>
            <a:r>
              <a:rPr lang="en-US" sz="1800" dirty="0"/>
              <a:t>The syntax of the code is easier to interpret by humans</a:t>
            </a:r>
          </a:p>
          <a:p>
            <a:pPr lvl="1"/>
            <a:r>
              <a:rPr lang="en-US" sz="1800" dirty="0"/>
              <a:t>Python is easily readable, and has very little syntax requirements compared to other programming languages.</a:t>
            </a:r>
          </a:p>
          <a:p>
            <a:r>
              <a:rPr lang="en-US" sz="1800" dirty="0"/>
              <a:t>If you have to display something on the screen, the built-in function is called </a:t>
            </a:r>
            <a:r>
              <a:rPr lang="en-US" sz="1800" i="1" dirty="0"/>
              <a:t>print;</a:t>
            </a:r>
          </a:p>
          <a:p>
            <a:pPr lvl="1"/>
            <a:r>
              <a:rPr lang="en-US" sz="1800" i="1" dirty="0"/>
              <a:t>Typing print() to actually “print” something on the screen is pretty intuitive</a:t>
            </a:r>
          </a:p>
        </p:txBody>
      </p:sp>
    </p:spTree>
    <p:extLst>
      <p:ext uri="{BB962C8B-B14F-4D97-AF65-F5344CB8AC3E}">
        <p14:creationId xmlns:p14="http://schemas.microsoft.com/office/powerpoint/2010/main" val="158713034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AD65C-440B-4B44-976C-E8A617DAD686}"/>
              </a:ext>
            </a:extLst>
          </p:cNvPr>
          <p:cNvSpPr>
            <a:spLocks noGrp="1"/>
          </p:cNvSpPr>
          <p:nvPr>
            <p:ph type="title"/>
          </p:nvPr>
        </p:nvSpPr>
        <p:spPr/>
        <p:txBody>
          <a:bodyPr/>
          <a:lstStyle/>
          <a:p>
            <a:r>
              <a:rPr lang="en-US" dirty="0"/>
              <a:t>Selecting Data - Conditionals</a:t>
            </a:r>
          </a:p>
        </p:txBody>
      </p:sp>
      <p:sp>
        <p:nvSpPr>
          <p:cNvPr id="3" name="Text Placeholder 2">
            <a:extLst>
              <a:ext uri="{FF2B5EF4-FFF2-40B4-BE49-F238E27FC236}">
                <a16:creationId xmlns:a16="http://schemas.microsoft.com/office/drawing/2014/main" id="{7AF4E2B7-0EA3-554F-BB20-80352B4EE6C2}"/>
              </a:ext>
            </a:extLst>
          </p:cNvPr>
          <p:cNvSpPr>
            <a:spLocks noGrp="1"/>
          </p:cNvSpPr>
          <p:nvPr>
            <p:ph type="body" idx="1"/>
          </p:nvPr>
        </p:nvSpPr>
        <p:spPr/>
        <p:txBody>
          <a:bodyPr/>
          <a:lstStyle/>
          <a:p>
            <a:pPr marL="146050" indent="0">
              <a:buNone/>
            </a:pPr>
            <a:r>
              <a:rPr lang="en-US" sz="1800" dirty="0"/>
              <a:t>How does this work?</a:t>
            </a:r>
          </a:p>
          <a:p>
            <a:r>
              <a:rPr lang="en-US" sz="1800" dirty="0"/>
              <a:t>Boolean series</a:t>
            </a:r>
          </a:p>
        </p:txBody>
      </p:sp>
      <p:pic>
        <p:nvPicPr>
          <p:cNvPr id="5" name="Google Shape;361;p25">
            <a:extLst>
              <a:ext uri="{FF2B5EF4-FFF2-40B4-BE49-F238E27FC236}">
                <a16:creationId xmlns:a16="http://schemas.microsoft.com/office/drawing/2014/main" id="{55E36E07-9B77-3644-9F6F-EFB239883949}"/>
              </a:ext>
            </a:extLst>
          </p:cNvPr>
          <p:cNvPicPr preferRelativeResize="0"/>
          <p:nvPr/>
        </p:nvPicPr>
        <p:blipFill>
          <a:blip r:embed="rId2">
            <a:alphaModFix/>
          </a:blip>
          <a:stretch>
            <a:fillRect/>
          </a:stretch>
        </p:blipFill>
        <p:spPr>
          <a:xfrm>
            <a:off x="5508387" y="1287538"/>
            <a:ext cx="2825913" cy="4516175"/>
          </a:xfrm>
          <a:prstGeom prst="rect">
            <a:avLst/>
          </a:prstGeom>
          <a:noFill/>
          <a:ln>
            <a:noFill/>
          </a:ln>
        </p:spPr>
      </p:pic>
    </p:spTree>
    <p:extLst>
      <p:ext uri="{BB962C8B-B14F-4D97-AF65-F5344CB8AC3E}">
        <p14:creationId xmlns:p14="http://schemas.microsoft.com/office/powerpoint/2010/main" val="100394866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D10A7-B85D-0E4F-A6D4-D1B8576F6598}"/>
              </a:ext>
            </a:extLst>
          </p:cNvPr>
          <p:cNvSpPr>
            <a:spLocks noGrp="1"/>
          </p:cNvSpPr>
          <p:nvPr>
            <p:ph type="title"/>
          </p:nvPr>
        </p:nvSpPr>
        <p:spPr/>
        <p:txBody>
          <a:bodyPr/>
          <a:lstStyle/>
          <a:p>
            <a:r>
              <a:rPr lang="en-US" dirty="0"/>
              <a:t>Selecting Data – Multiple Conditionals</a:t>
            </a:r>
          </a:p>
        </p:txBody>
      </p:sp>
      <p:sp>
        <p:nvSpPr>
          <p:cNvPr id="3" name="Text Placeholder 2">
            <a:extLst>
              <a:ext uri="{FF2B5EF4-FFF2-40B4-BE49-F238E27FC236}">
                <a16:creationId xmlns:a16="http://schemas.microsoft.com/office/drawing/2014/main" id="{26577066-F8CB-CC4A-ABAC-2CEA117C6DA0}"/>
              </a:ext>
            </a:extLst>
          </p:cNvPr>
          <p:cNvSpPr>
            <a:spLocks noGrp="1"/>
          </p:cNvSpPr>
          <p:nvPr>
            <p:ph type="body" idx="1"/>
          </p:nvPr>
        </p:nvSpPr>
        <p:spPr/>
        <p:txBody>
          <a:bodyPr/>
          <a:lstStyle/>
          <a:p>
            <a:pPr marL="146050" indent="0">
              <a:buNone/>
            </a:pPr>
            <a:r>
              <a:rPr lang="en-US" sz="1800" dirty="0"/>
              <a:t>What if you want more than one condition to select data?</a:t>
            </a:r>
          </a:p>
        </p:txBody>
      </p:sp>
      <p:pic>
        <p:nvPicPr>
          <p:cNvPr id="4" name="Google Shape;368;p26">
            <a:extLst>
              <a:ext uri="{FF2B5EF4-FFF2-40B4-BE49-F238E27FC236}">
                <a16:creationId xmlns:a16="http://schemas.microsoft.com/office/drawing/2014/main" id="{2C8CF7FB-2B8A-4240-B744-63A7A8B2E02B}"/>
              </a:ext>
            </a:extLst>
          </p:cNvPr>
          <p:cNvPicPr preferRelativeResize="0"/>
          <p:nvPr/>
        </p:nvPicPr>
        <p:blipFill rotWithShape="1">
          <a:blip r:embed="rId2">
            <a:alphaModFix/>
          </a:blip>
          <a:srcRect/>
          <a:stretch/>
        </p:blipFill>
        <p:spPr>
          <a:xfrm>
            <a:off x="-2" y="2915311"/>
            <a:ext cx="9144002" cy="1912122"/>
          </a:xfrm>
          <a:prstGeom prst="rect">
            <a:avLst/>
          </a:prstGeom>
          <a:noFill/>
          <a:ln>
            <a:noFill/>
          </a:ln>
        </p:spPr>
      </p:pic>
    </p:spTree>
    <p:extLst>
      <p:ext uri="{BB962C8B-B14F-4D97-AF65-F5344CB8AC3E}">
        <p14:creationId xmlns:p14="http://schemas.microsoft.com/office/powerpoint/2010/main" val="38697651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26"/>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Operators</a:t>
            </a:r>
            <a:endParaRPr/>
          </a:p>
        </p:txBody>
      </p:sp>
      <p:sp>
        <p:nvSpPr>
          <p:cNvPr id="451" name="Google Shape;451;p26"/>
          <p:cNvSpPr txBox="1">
            <a:spLocks noGrp="1"/>
          </p:cNvSpPr>
          <p:nvPr>
            <p:ph type="body" idx="1"/>
          </p:nvPr>
        </p:nvSpPr>
        <p:spPr>
          <a:xfrm>
            <a:off x="1303800" y="1557739"/>
            <a:ext cx="7030500" cy="254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sz="1800" dirty="0"/>
              <a:t>These conditionals utilize different operators</a:t>
            </a:r>
          </a:p>
          <a:p>
            <a:pPr marL="285750" indent="-285750">
              <a:spcAft>
                <a:spcPts val="1600"/>
              </a:spcAft>
            </a:pPr>
            <a:r>
              <a:rPr lang="en" sz="1800" dirty="0"/>
              <a:t>&amp; for AND, | for OR</a:t>
            </a:r>
            <a:endParaRPr sz="1800" dirty="0"/>
          </a:p>
        </p:txBody>
      </p:sp>
      <p:pic>
        <p:nvPicPr>
          <p:cNvPr id="452" name="Google Shape;452;p26"/>
          <p:cNvPicPr preferRelativeResize="0"/>
          <p:nvPr/>
        </p:nvPicPr>
        <p:blipFill rotWithShape="1">
          <a:blip r:embed="rId3">
            <a:alphaModFix/>
          </a:blip>
          <a:srcRect/>
          <a:stretch/>
        </p:blipFill>
        <p:spPr>
          <a:xfrm>
            <a:off x="0" y="2828539"/>
            <a:ext cx="9144002" cy="1912122"/>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27"/>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Exercise</a:t>
            </a:r>
            <a:endParaRPr/>
          </a:p>
        </p:txBody>
      </p:sp>
      <p:sp>
        <p:nvSpPr>
          <p:cNvPr id="458" name="Google Shape;458;p27"/>
          <p:cNvSpPr txBox="1">
            <a:spLocks noGrp="1"/>
          </p:cNvSpPr>
          <p:nvPr>
            <p:ph type="body" idx="4294967295"/>
          </p:nvPr>
        </p:nvSpPr>
        <p:spPr>
          <a:xfrm>
            <a:off x="1631863" y="2400300"/>
            <a:ext cx="7031037" cy="2541588"/>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sz="1800" dirty="0">
                <a:solidFill>
                  <a:schemeClr val="bg1"/>
                </a:solidFill>
              </a:rPr>
              <a:t>Pull out all the avocado sales in the ‘</a:t>
            </a:r>
            <a:r>
              <a:rPr lang="en" sz="1800" dirty="0" err="1">
                <a:solidFill>
                  <a:schemeClr val="bg1"/>
                </a:solidFill>
              </a:rPr>
              <a:t>SanDiego</a:t>
            </a:r>
            <a:r>
              <a:rPr lang="en" sz="1800" dirty="0">
                <a:solidFill>
                  <a:schemeClr val="bg1"/>
                </a:solidFill>
              </a:rPr>
              <a:t>’ region that are from 2017, and are below 0.75 average price.</a:t>
            </a:r>
            <a:endParaRPr sz="1800" dirty="0">
              <a:solidFill>
                <a:schemeClr val="bg1"/>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28"/>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Solution</a:t>
            </a:r>
            <a:endParaRPr/>
          </a:p>
        </p:txBody>
      </p:sp>
      <p:pic>
        <p:nvPicPr>
          <p:cNvPr id="464" name="Google Shape;464;p28"/>
          <p:cNvPicPr preferRelativeResize="0"/>
          <p:nvPr/>
        </p:nvPicPr>
        <p:blipFill rotWithShape="1">
          <a:blip r:embed="rId3">
            <a:alphaModFix/>
          </a:blip>
          <a:srcRect/>
          <a:stretch/>
        </p:blipFill>
        <p:spPr>
          <a:xfrm>
            <a:off x="0" y="1989725"/>
            <a:ext cx="9143999" cy="2599150"/>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29"/>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Proportions</a:t>
            </a:r>
            <a:endParaRPr/>
          </a:p>
        </p:txBody>
      </p:sp>
      <p:sp>
        <p:nvSpPr>
          <p:cNvPr id="470" name="Google Shape;470;p29"/>
          <p:cNvSpPr txBox="1">
            <a:spLocks noGrp="1"/>
          </p:cNvSpPr>
          <p:nvPr>
            <p:ph type="body" idx="1"/>
          </p:nvPr>
        </p:nvSpPr>
        <p:spPr>
          <a:xfrm>
            <a:off x="1303800" y="1990050"/>
            <a:ext cx="7030500" cy="254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sz="1800"/>
              <a:t>Do you want to know what proportion of the Total Volume of avocado sales San Diego makes up?  Great, because that’s relatively straight forward!</a:t>
            </a:r>
            <a:endParaRPr sz="180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30"/>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Summing and Dividing</a:t>
            </a:r>
            <a:endParaRPr/>
          </a:p>
        </p:txBody>
      </p:sp>
      <p:sp>
        <p:nvSpPr>
          <p:cNvPr id="476" name="Google Shape;476;p30"/>
          <p:cNvSpPr txBox="1">
            <a:spLocks noGrp="1"/>
          </p:cNvSpPr>
          <p:nvPr>
            <p:ph type="body" idx="1"/>
          </p:nvPr>
        </p:nvSpPr>
        <p:spPr>
          <a:xfrm>
            <a:off x="330200" y="1597875"/>
            <a:ext cx="3302100" cy="3189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sz="1800"/>
              <a:t>You can sum a column or DataFrame’s columns by using the .sum() function.  We can select our region to be ‘SanDiego’ and sum its volume, then sum the volume of the entire dataset.  </a:t>
            </a:r>
            <a:endParaRPr sz="1800"/>
          </a:p>
          <a:p>
            <a:pPr marL="0" lvl="0" indent="0" algn="l" rtl="0">
              <a:lnSpc>
                <a:spcPct val="115000"/>
              </a:lnSpc>
              <a:spcBef>
                <a:spcPts val="1600"/>
              </a:spcBef>
              <a:spcAft>
                <a:spcPts val="1600"/>
              </a:spcAft>
              <a:buSzPts val="1300"/>
              <a:buNone/>
            </a:pPr>
            <a:r>
              <a:rPr lang="en" sz="1800"/>
              <a:t>From there we can calculate our proportion.</a:t>
            </a:r>
            <a:endParaRPr sz="1800"/>
          </a:p>
        </p:txBody>
      </p:sp>
      <p:pic>
        <p:nvPicPr>
          <p:cNvPr id="477" name="Google Shape;477;p30"/>
          <p:cNvPicPr preferRelativeResize="0"/>
          <p:nvPr/>
        </p:nvPicPr>
        <p:blipFill rotWithShape="1">
          <a:blip r:embed="rId3">
            <a:alphaModFix/>
          </a:blip>
          <a:srcRect/>
          <a:stretch/>
        </p:blipFill>
        <p:spPr>
          <a:xfrm>
            <a:off x="3543298" y="1701150"/>
            <a:ext cx="5511801" cy="2259150"/>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31"/>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Exercise</a:t>
            </a:r>
            <a:endParaRPr/>
          </a:p>
        </p:txBody>
      </p:sp>
      <p:sp>
        <p:nvSpPr>
          <p:cNvPr id="483" name="Google Shape;483;p31"/>
          <p:cNvSpPr txBox="1">
            <a:spLocks noGrp="1"/>
          </p:cNvSpPr>
          <p:nvPr>
            <p:ph type="body" idx="4294967295"/>
          </p:nvPr>
        </p:nvSpPr>
        <p:spPr>
          <a:xfrm>
            <a:off x="2006828" y="2668360"/>
            <a:ext cx="7031037" cy="2541588"/>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sz="1800" b="1" dirty="0">
                <a:solidFill>
                  <a:schemeClr val="bg1"/>
                </a:solidFill>
              </a:rPr>
              <a:t>What is the proportion of region ‘Atlanta’ and ‘Denver’ total bags of the full total bag sales?</a:t>
            </a:r>
            <a:endParaRPr sz="1800" b="1" dirty="0">
              <a:solidFill>
                <a:schemeClr val="bg1"/>
              </a:solidFill>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8" name="Google Shape;488;p32"/>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Solution</a:t>
            </a:r>
            <a:endParaRPr/>
          </a:p>
        </p:txBody>
      </p:sp>
      <p:pic>
        <p:nvPicPr>
          <p:cNvPr id="489" name="Google Shape;489;p32"/>
          <p:cNvPicPr preferRelativeResize="0"/>
          <p:nvPr/>
        </p:nvPicPr>
        <p:blipFill rotWithShape="1">
          <a:blip r:embed="rId3">
            <a:alphaModFix/>
          </a:blip>
          <a:srcRect/>
          <a:stretch/>
        </p:blipFill>
        <p:spPr>
          <a:xfrm>
            <a:off x="152400" y="1683463"/>
            <a:ext cx="8839201" cy="1776577"/>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3"/>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Applying</a:t>
            </a:r>
            <a:endParaRPr/>
          </a:p>
        </p:txBody>
      </p:sp>
      <p:sp>
        <p:nvSpPr>
          <p:cNvPr id="495" name="Google Shape;495;p33"/>
          <p:cNvSpPr txBox="1">
            <a:spLocks noGrp="1"/>
          </p:cNvSpPr>
          <p:nvPr>
            <p:ph type="body" idx="1"/>
          </p:nvPr>
        </p:nvSpPr>
        <p:spPr>
          <a:xfrm>
            <a:off x="1303800" y="1990050"/>
            <a:ext cx="7030500" cy="254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sz="1800"/>
              <a:t>What if you wanted to subtract a number from an entire column?  What if you wanted to use some specific function for every entry in a column?</a:t>
            </a:r>
            <a:endParaRPr sz="1800"/>
          </a:p>
          <a:p>
            <a:pPr marL="0" lvl="0" indent="0" algn="l" rtl="0">
              <a:lnSpc>
                <a:spcPct val="115000"/>
              </a:lnSpc>
              <a:spcBef>
                <a:spcPts val="1600"/>
              </a:spcBef>
              <a:spcAft>
                <a:spcPts val="1600"/>
              </a:spcAft>
              <a:buSzPts val="1300"/>
              <a:buNone/>
            </a:pPr>
            <a:r>
              <a:rPr lang="en" sz="1800"/>
              <a:t>That’s where apply comes in.  You can pass a function into an apply call, and it will perform that function on every element in the column.</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DE6E3-DF08-8841-96D9-E37AE3A7E176}"/>
              </a:ext>
            </a:extLst>
          </p:cNvPr>
          <p:cNvSpPr>
            <a:spLocks noGrp="1"/>
          </p:cNvSpPr>
          <p:nvPr>
            <p:ph type="title"/>
          </p:nvPr>
        </p:nvSpPr>
        <p:spPr/>
        <p:txBody>
          <a:bodyPr/>
          <a:lstStyle/>
          <a:p>
            <a:r>
              <a:rPr lang="en-US" dirty="0"/>
              <a:t>Dynamic semantics ~ typing</a:t>
            </a:r>
          </a:p>
        </p:txBody>
      </p:sp>
      <p:sp>
        <p:nvSpPr>
          <p:cNvPr id="3" name="Text Placeholder 2">
            <a:extLst>
              <a:ext uri="{FF2B5EF4-FFF2-40B4-BE49-F238E27FC236}">
                <a16:creationId xmlns:a16="http://schemas.microsoft.com/office/drawing/2014/main" id="{DFD5BECA-A994-4345-A7C8-16BB7A93427D}"/>
              </a:ext>
            </a:extLst>
          </p:cNvPr>
          <p:cNvSpPr>
            <a:spLocks noGrp="1"/>
          </p:cNvSpPr>
          <p:nvPr>
            <p:ph type="body" idx="1"/>
          </p:nvPr>
        </p:nvSpPr>
        <p:spPr>
          <a:xfrm>
            <a:off x="1450758" y="1736958"/>
            <a:ext cx="7030500" cy="2541600"/>
          </a:xfrm>
        </p:spPr>
        <p:txBody>
          <a:bodyPr/>
          <a:lstStyle/>
          <a:p>
            <a:r>
              <a:rPr lang="en-US" sz="1800" dirty="0"/>
              <a:t>Dynamic objects are instances of values contained into constructs in the code, and they exist at run-time level.</a:t>
            </a:r>
          </a:p>
          <a:p>
            <a:pPr marL="146050" indent="0">
              <a:buNone/>
            </a:pPr>
            <a:endParaRPr lang="en-US" sz="1800" dirty="0"/>
          </a:p>
          <a:p>
            <a:r>
              <a:rPr lang="en-US" sz="1800" dirty="0"/>
              <a:t>We can assign to one object multiple values, since it will update itself, differently from a static semantic language</a:t>
            </a:r>
          </a:p>
          <a:p>
            <a:pPr marL="146050" indent="0">
              <a:buNone/>
            </a:pPr>
            <a:endParaRPr lang="en-US" sz="1800" dirty="0"/>
          </a:p>
          <a:p>
            <a:r>
              <a:rPr lang="en-US" sz="1800" dirty="0"/>
              <a:t>If we set </a:t>
            </a:r>
            <a:r>
              <a:rPr lang="en-US" sz="1800" i="1" dirty="0"/>
              <a:t>a=2</a:t>
            </a:r>
            <a:r>
              <a:rPr lang="en-US" sz="1800" dirty="0"/>
              <a:t> and then </a:t>
            </a:r>
            <a:r>
              <a:rPr lang="en-US" sz="1800" i="1" dirty="0"/>
              <a:t>a=’hello’</a:t>
            </a:r>
            <a:r>
              <a:rPr lang="en-US" sz="1800" dirty="0"/>
              <a:t>, the string value will substitute the integer one as soon as the line is executed.</a:t>
            </a:r>
          </a:p>
        </p:txBody>
      </p:sp>
      <p:sp>
        <p:nvSpPr>
          <p:cNvPr id="5" name="Rectangle 4">
            <a:extLst>
              <a:ext uri="{FF2B5EF4-FFF2-40B4-BE49-F238E27FC236}">
                <a16:creationId xmlns:a16="http://schemas.microsoft.com/office/drawing/2014/main" id="{97EFAD5E-FCFC-F340-AB99-C0F508808109}"/>
              </a:ext>
            </a:extLst>
          </p:cNvPr>
          <p:cNvSpPr/>
          <p:nvPr/>
        </p:nvSpPr>
        <p:spPr>
          <a:xfrm>
            <a:off x="4454820" y="2417862"/>
            <a:ext cx="234360" cy="307777"/>
          </a:xfrm>
          <a:prstGeom prst="rect">
            <a:avLst/>
          </a:prstGeom>
        </p:spPr>
        <p:txBody>
          <a:bodyPr wrap="none">
            <a:spAutoFit/>
          </a:bodyPr>
          <a:lstStyle/>
          <a:p>
            <a:r>
              <a:rPr lang="en-US" dirty="0"/>
              <a:t> </a:t>
            </a:r>
          </a:p>
        </p:txBody>
      </p:sp>
    </p:spTree>
    <p:extLst>
      <p:ext uri="{BB962C8B-B14F-4D97-AF65-F5344CB8AC3E}">
        <p14:creationId xmlns:p14="http://schemas.microsoft.com/office/powerpoint/2010/main" val="256688597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34"/>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Subtract the Mean</a:t>
            </a:r>
            <a:endParaRPr/>
          </a:p>
        </p:txBody>
      </p:sp>
      <p:sp>
        <p:nvSpPr>
          <p:cNvPr id="501" name="Google Shape;501;p34"/>
          <p:cNvSpPr txBox="1">
            <a:spLocks noGrp="1"/>
          </p:cNvSpPr>
          <p:nvPr>
            <p:ph type="body" idx="1"/>
          </p:nvPr>
        </p:nvSpPr>
        <p:spPr>
          <a:xfrm>
            <a:off x="1303800" y="1990050"/>
            <a:ext cx="7030500" cy="254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sz="1800"/>
              <a:t>We are now going to subtract the mean Total Volume from the Total Volume category.</a:t>
            </a:r>
            <a:endParaRPr sz="1800"/>
          </a:p>
          <a:p>
            <a:pPr marL="0" lvl="0" indent="0" algn="l" rtl="0">
              <a:lnSpc>
                <a:spcPct val="115000"/>
              </a:lnSpc>
              <a:spcBef>
                <a:spcPts val="1600"/>
              </a:spcBef>
              <a:spcAft>
                <a:spcPts val="1600"/>
              </a:spcAft>
              <a:buSzPts val="1300"/>
              <a:buNone/>
            </a:pPr>
            <a:r>
              <a:rPr lang="en" sz="1800"/>
              <a:t>First we need to get the mean, then create a simple lambda function to apply.</a:t>
            </a:r>
            <a:endParaRPr sz="180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35"/>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Code</a:t>
            </a:r>
            <a:endParaRPr/>
          </a:p>
        </p:txBody>
      </p:sp>
      <p:sp>
        <p:nvSpPr>
          <p:cNvPr id="507" name="Google Shape;507;p35"/>
          <p:cNvSpPr txBox="1">
            <a:spLocks noGrp="1"/>
          </p:cNvSpPr>
          <p:nvPr>
            <p:ph type="body" idx="1"/>
          </p:nvPr>
        </p:nvSpPr>
        <p:spPr>
          <a:xfrm>
            <a:off x="808500" y="1761825"/>
            <a:ext cx="5808300" cy="502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sz="1800"/>
              <a:t>It’s that easy!</a:t>
            </a:r>
            <a:endParaRPr sz="1800"/>
          </a:p>
        </p:txBody>
      </p:sp>
      <p:pic>
        <p:nvPicPr>
          <p:cNvPr id="508" name="Google Shape;508;p35"/>
          <p:cNvPicPr preferRelativeResize="0"/>
          <p:nvPr/>
        </p:nvPicPr>
        <p:blipFill rotWithShape="1">
          <a:blip r:embed="rId3">
            <a:alphaModFix/>
          </a:blip>
          <a:srcRect/>
          <a:stretch/>
        </p:blipFill>
        <p:spPr>
          <a:xfrm>
            <a:off x="0" y="2428267"/>
            <a:ext cx="9143999" cy="2331666"/>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86FFB-59D9-1446-80D9-3BA48DBF7A72}"/>
              </a:ext>
            </a:extLst>
          </p:cNvPr>
          <p:cNvSpPr>
            <a:spLocks noGrp="1"/>
          </p:cNvSpPr>
          <p:nvPr>
            <p:ph type="title"/>
          </p:nvPr>
        </p:nvSpPr>
        <p:spPr/>
        <p:txBody>
          <a:bodyPr/>
          <a:lstStyle/>
          <a:p>
            <a:r>
              <a:rPr lang="en-US" dirty="0"/>
              <a:t>Grouping</a:t>
            </a:r>
          </a:p>
        </p:txBody>
      </p:sp>
      <p:sp>
        <p:nvSpPr>
          <p:cNvPr id="3" name="Text Placeholder 2">
            <a:extLst>
              <a:ext uri="{FF2B5EF4-FFF2-40B4-BE49-F238E27FC236}">
                <a16:creationId xmlns:a16="http://schemas.microsoft.com/office/drawing/2014/main" id="{79714C87-E3CA-2F48-B350-08F7A7222A06}"/>
              </a:ext>
            </a:extLst>
          </p:cNvPr>
          <p:cNvSpPr>
            <a:spLocks noGrp="1"/>
          </p:cNvSpPr>
          <p:nvPr>
            <p:ph type="body" idx="1"/>
          </p:nvPr>
        </p:nvSpPr>
        <p:spPr/>
        <p:txBody>
          <a:bodyPr/>
          <a:lstStyle/>
          <a:p>
            <a:pPr marL="76200" indent="0">
              <a:lnSpc>
                <a:spcPct val="150000"/>
              </a:lnSpc>
              <a:buClr>
                <a:srgbClr val="FFFFFF"/>
              </a:buClr>
              <a:buSzPts val="2400"/>
              <a:buNone/>
            </a:pPr>
            <a:r>
              <a:rPr lang="en-US" sz="1800" dirty="0">
                <a:solidFill>
                  <a:schemeClr val="bg2">
                    <a:lumMod val="50000"/>
                  </a:schemeClr>
                </a:solidFill>
              </a:rPr>
              <a:t>- You can take a </a:t>
            </a:r>
            <a:r>
              <a:rPr lang="en-US" sz="1800" dirty="0" err="1">
                <a:solidFill>
                  <a:schemeClr val="bg2">
                    <a:lumMod val="50000"/>
                  </a:schemeClr>
                </a:solidFill>
              </a:rPr>
              <a:t>DataFrame</a:t>
            </a:r>
            <a:r>
              <a:rPr lang="en-US" sz="1800" dirty="0">
                <a:solidFill>
                  <a:schemeClr val="bg2">
                    <a:lumMod val="50000"/>
                  </a:schemeClr>
                </a:solidFill>
              </a:rPr>
              <a:t> and group the entire thing based on the unique values of a column, then aggregate how you feel.</a:t>
            </a:r>
          </a:p>
          <a:p>
            <a:pPr marL="76200" indent="0">
              <a:lnSpc>
                <a:spcPct val="150000"/>
              </a:lnSpc>
              <a:buClr>
                <a:srgbClr val="FFFFFF"/>
              </a:buClr>
              <a:buSzPts val="2400"/>
              <a:buNone/>
            </a:pPr>
            <a:r>
              <a:rPr lang="en-US" sz="1800" dirty="0">
                <a:solidFill>
                  <a:schemeClr val="bg2">
                    <a:lumMod val="50000"/>
                  </a:schemeClr>
                </a:solidFill>
              </a:rPr>
              <a:t>- Picking how you want to aggregate your information and setting a function up can be the tricky part.</a:t>
            </a:r>
          </a:p>
          <a:p>
            <a:endParaRPr lang="en-US" dirty="0"/>
          </a:p>
        </p:txBody>
      </p:sp>
    </p:spTree>
    <p:extLst>
      <p:ext uri="{BB962C8B-B14F-4D97-AF65-F5344CB8AC3E}">
        <p14:creationId xmlns:p14="http://schemas.microsoft.com/office/powerpoint/2010/main" val="408734162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ADAF7-1C7E-6948-BA57-64B6A006B803}"/>
              </a:ext>
            </a:extLst>
          </p:cNvPr>
          <p:cNvSpPr>
            <a:spLocks noGrp="1"/>
          </p:cNvSpPr>
          <p:nvPr>
            <p:ph type="title"/>
          </p:nvPr>
        </p:nvSpPr>
        <p:spPr/>
        <p:txBody>
          <a:bodyPr/>
          <a:lstStyle/>
          <a:p>
            <a:r>
              <a:rPr lang="en-US" dirty="0"/>
              <a:t>Grouping</a:t>
            </a:r>
          </a:p>
        </p:txBody>
      </p:sp>
      <p:sp>
        <p:nvSpPr>
          <p:cNvPr id="3" name="Text Placeholder 2">
            <a:extLst>
              <a:ext uri="{FF2B5EF4-FFF2-40B4-BE49-F238E27FC236}">
                <a16:creationId xmlns:a16="http://schemas.microsoft.com/office/drawing/2014/main" id="{CC1FC805-034C-7849-9354-3D6A87CB64C8}"/>
              </a:ext>
            </a:extLst>
          </p:cNvPr>
          <p:cNvSpPr>
            <a:spLocks noGrp="1"/>
          </p:cNvSpPr>
          <p:nvPr>
            <p:ph type="body" idx="1"/>
          </p:nvPr>
        </p:nvSpPr>
        <p:spPr>
          <a:xfrm>
            <a:off x="1303800" y="1788076"/>
            <a:ext cx="7030500" cy="2541600"/>
          </a:xfrm>
        </p:spPr>
        <p:txBody>
          <a:bodyPr/>
          <a:lstStyle/>
          <a:p>
            <a:pPr marL="146050" indent="0">
              <a:buNone/>
            </a:pPr>
            <a:r>
              <a:rPr lang="en-US" sz="1800" dirty="0">
                <a:solidFill>
                  <a:schemeClr val="bg2">
                    <a:lumMod val="50000"/>
                  </a:schemeClr>
                </a:solidFill>
              </a:rPr>
              <a:t>Simple example: group based on type of avocado, sum together each column of the groups.</a:t>
            </a:r>
          </a:p>
          <a:p>
            <a:endParaRPr lang="en-US" dirty="0"/>
          </a:p>
        </p:txBody>
      </p:sp>
      <p:pic>
        <p:nvPicPr>
          <p:cNvPr id="4" name="Google Shape;438;p36">
            <a:extLst>
              <a:ext uri="{FF2B5EF4-FFF2-40B4-BE49-F238E27FC236}">
                <a16:creationId xmlns:a16="http://schemas.microsoft.com/office/drawing/2014/main" id="{03E3B1A3-D527-6343-85F9-E2D1FDF04225}"/>
              </a:ext>
            </a:extLst>
          </p:cNvPr>
          <p:cNvPicPr preferRelativeResize="0"/>
          <p:nvPr/>
        </p:nvPicPr>
        <p:blipFill>
          <a:blip r:embed="rId2">
            <a:alphaModFix/>
          </a:blip>
          <a:stretch>
            <a:fillRect/>
          </a:stretch>
        </p:blipFill>
        <p:spPr>
          <a:xfrm>
            <a:off x="457162" y="2761576"/>
            <a:ext cx="8723776" cy="1568100"/>
          </a:xfrm>
          <a:prstGeom prst="rect">
            <a:avLst/>
          </a:prstGeom>
          <a:noFill/>
          <a:ln>
            <a:noFill/>
          </a:ln>
        </p:spPr>
      </p:pic>
    </p:spTree>
    <p:extLst>
      <p:ext uri="{BB962C8B-B14F-4D97-AF65-F5344CB8AC3E}">
        <p14:creationId xmlns:p14="http://schemas.microsoft.com/office/powerpoint/2010/main" val="417848264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22F79-E0B5-B54B-8DC2-971FCA2F326D}"/>
              </a:ext>
            </a:extLst>
          </p:cNvPr>
          <p:cNvSpPr>
            <a:spLocks noGrp="1"/>
          </p:cNvSpPr>
          <p:nvPr>
            <p:ph type="title"/>
          </p:nvPr>
        </p:nvSpPr>
        <p:spPr/>
        <p:txBody>
          <a:bodyPr/>
          <a:lstStyle/>
          <a:p>
            <a:r>
              <a:rPr lang="en-US" dirty="0"/>
              <a:t>Grouping</a:t>
            </a:r>
          </a:p>
        </p:txBody>
      </p:sp>
      <p:sp>
        <p:nvSpPr>
          <p:cNvPr id="3" name="Text Placeholder 2">
            <a:extLst>
              <a:ext uri="{FF2B5EF4-FFF2-40B4-BE49-F238E27FC236}">
                <a16:creationId xmlns:a16="http://schemas.microsoft.com/office/drawing/2014/main" id="{D1D09219-1A99-EA43-9577-4716DF667E8B}"/>
              </a:ext>
            </a:extLst>
          </p:cNvPr>
          <p:cNvSpPr>
            <a:spLocks noGrp="1"/>
          </p:cNvSpPr>
          <p:nvPr>
            <p:ph type="body" idx="1"/>
          </p:nvPr>
        </p:nvSpPr>
        <p:spPr>
          <a:xfrm>
            <a:off x="936407" y="1687971"/>
            <a:ext cx="7030500" cy="2541600"/>
          </a:xfrm>
        </p:spPr>
        <p:txBody>
          <a:bodyPr/>
          <a:lstStyle/>
          <a:p>
            <a:pPr marL="146050" indent="0">
              <a:buNone/>
            </a:pPr>
            <a:r>
              <a:rPr lang="en-US" sz="1800" dirty="0"/>
              <a:t>You can also group on multiple columns!</a:t>
            </a:r>
          </a:p>
        </p:txBody>
      </p:sp>
      <p:pic>
        <p:nvPicPr>
          <p:cNvPr id="4" name="Google Shape;445;p37">
            <a:extLst>
              <a:ext uri="{FF2B5EF4-FFF2-40B4-BE49-F238E27FC236}">
                <a16:creationId xmlns:a16="http://schemas.microsoft.com/office/drawing/2014/main" id="{4786598E-4EBD-644F-8E0D-31F85D0ADF78}"/>
              </a:ext>
            </a:extLst>
          </p:cNvPr>
          <p:cNvPicPr preferRelativeResize="0"/>
          <p:nvPr/>
        </p:nvPicPr>
        <p:blipFill>
          <a:blip r:embed="rId2">
            <a:alphaModFix/>
          </a:blip>
          <a:stretch>
            <a:fillRect/>
          </a:stretch>
        </p:blipFill>
        <p:spPr>
          <a:xfrm>
            <a:off x="576203" y="2451479"/>
            <a:ext cx="8659424" cy="2842675"/>
          </a:xfrm>
          <a:prstGeom prst="rect">
            <a:avLst/>
          </a:prstGeom>
          <a:noFill/>
          <a:ln>
            <a:noFill/>
          </a:ln>
        </p:spPr>
      </p:pic>
    </p:spTree>
    <p:extLst>
      <p:ext uri="{BB962C8B-B14F-4D97-AF65-F5344CB8AC3E}">
        <p14:creationId xmlns:p14="http://schemas.microsoft.com/office/powerpoint/2010/main" val="304263840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15AA0-F673-1449-80AD-D724F8FA668C}"/>
              </a:ext>
            </a:extLst>
          </p:cNvPr>
          <p:cNvSpPr>
            <a:spLocks noGrp="1"/>
          </p:cNvSpPr>
          <p:nvPr>
            <p:ph type="title"/>
          </p:nvPr>
        </p:nvSpPr>
        <p:spPr/>
        <p:txBody>
          <a:bodyPr/>
          <a:lstStyle/>
          <a:p>
            <a:r>
              <a:rPr lang="en-US" dirty="0"/>
              <a:t>Grouping - aggregate</a:t>
            </a:r>
          </a:p>
        </p:txBody>
      </p:sp>
      <p:sp>
        <p:nvSpPr>
          <p:cNvPr id="3" name="Text Placeholder 2">
            <a:extLst>
              <a:ext uri="{FF2B5EF4-FFF2-40B4-BE49-F238E27FC236}">
                <a16:creationId xmlns:a16="http://schemas.microsoft.com/office/drawing/2014/main" id="{00283078-3827-9948-9E4F-652B2F854173}"/>
              </a:ext>
            </a:extLst>
          </p:cNvPr>
          <p:cNvSpPr>
            <a:spLocks noGrp="1"/>
          </p:cNvSpPr>
          <p:nvPr>
            <p:ph type="body" idx="1"/>
          </p:nvPr>
        </p:nvSpPr>
        <p:spPr/>
        <p:txBody>
          <a:bodyPr/>
          <a:lstStyle/>
          <a:p>
            <a:pPr marL="146050" indent="0">
              <a:buNone/>
            </a:pPr>
            <a:r>
              <a:rPr lang="en-US" sz="1800" dirty="0">
                <a:solidFill>
                  <a:schemeClr val="bg2">
                    <a:lumMod val="50000"/>
                  </a:schemeClr>
                </a:solidFill>
              </a:rPr>
              <a:t>Use your own functions to group everything using .aggregate</a:t>
            </a:r>
          </a:p>
          <a:p>
            <a:endParaRPr lang="en-US" dirty="0"/>
          </a:p>
        </p:txBody>
      </p:sp>
      <p:pic>
        <p:nvPicPr>
          <p:cNvPr id="4" name="Google Shape;452;p38">
            <a:extLst>
              <a:ext uri="{FF2B5EF4-FFF2-40B4-BE49-F238E27FC236}">
                <a16:creationId xmlns:a16="http://schemas.microsoft.com/office/drawing/2014/main" id="{40DC6A71-4F53-794E-87C0-0574AF1814E0}"/>
              </a:ext>
            </a:extLst>
          </p:cNvPr>
          <p:cNvPicPr preferRelativeResize="0"/>
          <p:nvPr/>
        </p:nvPicPr>
        <p:blipFill>
          <a:blip r:embed="rId2">
            <a:alphaModFix/>
          </a:blip>
          <a:stretch>
            <a:fillRect/>
          </a:stretch>
        </p:blipFill>
        <p:spPr>
          <a:xfrm>
            <a:off x="0" y="2902193"/>
            <a:ext cx="9143998" cy="2021632"/>
          </a:xfrm>
          <a:prstGeom prst="rect">
            <a:avLst/>
          </a:prstGeom>
          <a:noFill/>
          <a:ln>
            <a:noFill/>
          </a:ln>
        </p:spPr>
      </p:pic>
    </p:spTree>
    <p:extLst>
      <p:ext uri="{BB962C8B-B14F-4D97-AF65-F5344CB8AC3E}">
        <p14:creationId xmlns:p14="http://schemas.microsoft.com/office/powerpoint/2010/main" val="3078386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3350C-70BA-1C44-8EAD-1CC19A060876}"/>
              </a:ext>
            </a:extLst>
          </p:cNvPr>
          <p:cNvSpPr>
            <a:spLocks noGrp="1"/>
          </p:cNvSpPr>
          <p:nvPr>
            <p:ph type="title"/>
          </p:nvPr>
        </p:nvSpPr>
        <p:spPr/>
        <p:txBody>
          <a:bodyPr/>
          <a:lstStyle/>
          <a:p>
            <a:r>
              <a:rPr lang="en-US" dirty="0"/>
              <a:t>Merging</a:t>
            </a:r>
          </a:p>
        </p:txBody>
      </p:sp>
      <p:sp>
        <p:nvSpPr>
          <p:cNvPr id="3" name="Text Placeholder 2">
            <a:extLst>
              <a:ext uri="{FF2B5EF4-FFF2-40B4-BE49-F238E27FC236}">
                <a16:creationId xmlns:a16="http://schemas.microsoft.com/office/drawing/2014/main" id="{03E0FEF5-5C59-2244-BF48-4E50D7BC5368}"/>
              </a:ext>
            </a:extLst>
          </p:cNvPr>
          <p:cNvSpPr>
            <a:spLocks noGrp="1"/>
          </p:cNvSpPr>
          <p:nvPr>
            <p:ph type="body" idx="1"/>
          </p:nvPr>
        </p:nvSpPr>
        <p:spPr>
          <a:xfrm>
            <a:off x="552685" y="1464236"/>
            <a:ext cx="7030500" cy="2541600"/>
          </a:xfrm>
        </p:spPr>
        <p:txBody>
          <a:bodyPr/>
          <a:lstStyle/>
          <a:p>
            <a:pPr marL="146050" indent="0">
              <a:buNone/>
            </a:pPr>
            <a:r>
              <a:rPr lang="en-US" sz="1800" dirty="0">
                <a:solidFill>
                  <a:schemeClr val="bg2">
                    <a:lumMod val="50000"/>
                  </a:schemeClr>
                </a:solidFill>
              </a:rPr>
              <a:t>If you have two tables </a:t>
            </a:r>
          </a:p>
          <a:p>
            <a:pPr marL="146050" indent="0">
              <a:buNone/>
            </a:pPr>
            <a:r>
              <a:rPr lang="en-US" sz="1800" dirty="0">
                <a:solidFill>
                  <a:schemeClr val="bg2">
                    <a:lumMod val="50000"/>
                  </a:schemeClr>
                </a:solidFill>
              </a:rPr>
              <a:t>that have matching </a:t>
            </a:r>
          </a:p>
          <a:p>
            <a:pPr marL="146050" indent="0">
              <a:buNone/>
            </a:pPr>
            <a:r>
              <a:rPr lang="en-US" sz="1800" dirty="0">
                <a:solidFill>
                  <a:schemeClr val="bg2">
                    <a:lumMod val="50000"/>
                  </a:schemeClr>
                </a:solidFill>
              </a:rPr>
              <a:t>information, you may </a:t>
            </a:r>
          </a:p>
          <a:p>
            <a:pPr marL="146050" indent="0">
              <a:buNone/>
            </a:pPr>
            <a:r>
              <a:rPr lang="en-US" sz="1800" dirty="0">
                <a:solidFill>
                  <a:schemeClr val="bg2">
                    <a:lumMod val="50000"/>
                  </a:schemeClr>
                </a:solidFill>
              </a:rPr>
              <a:t>want to merge them.</a:t>
            </a:r>
          </a:p>
          <a:p>
            <a:endParaRPr lang="en-US" dirty="0"/>
          </a:p>
        </p:txBody>
      </p:sp>
      <p:pic>
        <p:nvPicPr>
          <p:cNvPr id="4" name="Google Shape;465;p40">
            <a:extLst>
              <a:ext uri="{FF2B5EF4-FFF2-40B4-BE49-F238E27FC236}">
                <a16:creationId xmlns:a16="http://schemas.microsoft.com/office/drawing/2014/main" id="{0135B441-541B-5E44-B0C5-7EE64E31B2A1}"/>
              </a:ext>
            </a:extLst>
          </p:cNvPr>
          <p:cNvPicPr preferRelativeResize="0"/>
          <p:nvPr/>
        </p:nvPicPr>
        <p:blipFill>
          <a:blip r:embed="rId3">
            <a:alphaModFix/>
          </a:blip>
          <a:stretch>
            <a:fillRect/>
          </a:stretch>
        </p:blipFill>
        <p:spPr>
          <a:xfrm>
            <a:off x="3376394" y="1754166"/>
            <a:ext cx="6249299" cy="3731976"/>
          </a:xfrm>
          <a:prstGeom prst="rect">
            <a:avLst/>
          </a:prstGeom>
          <a:noFill/>
          <a:ln>
            <a:noFill/>
          </a:ln>
        </p:spPr>
      </p:pic>
    </p:spTree>
    <p:extLst>
      <p:ext uri="{BB962C8B-B14F-4D97-AF65-F5344CB8AC3E}">
        <p14:creationId xmlns:p14="http://schemas.microsoft.com/office/powerpoint/2010/main" val="273059332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83FBE-5E77-F442-A4E1-12406FDE13BF}"/>
              </a:ext>
            </a:extLst>
          </p:cNvPr>
          <p:cNvSpPr>
            <a:spLocks noGrp="1"/>
          </p:cNvSpPr>
          <p:nvPr>
            <p:ph type="title"/>
          </p:nvPr>
        </p:nvSpPr>
        <p:spPr/>
        <p:txBody>
          <a:bodyPr/>
          <a:lstStyle/>
          <a:p>
            <a:r>
              <a:rPr lang="en-US" dirty="0"/>
              <a:t>Merging</a:t>
            </a:r>
          </a:p>
        </p:txBody>
      </p:sp>
      <p:sp>
        <p:nvSpPr>
          <p:cNvPr id="3" name="Text Placeholder 2">
            <a:extLst>
              <a:ext uri="{FF2B5EF4-FFF2-40B4-BE49-F238E27FC236}">
                <a16:creationId xmlns:a16="http://schemas.microsoft.com/office/drawing/2014/main" id="{4387C758-324C-C64F-9F28-9BD7E62C6E05}"/>
              </a:ext>
            </a:extLst>
          </p:cNvPr>
          <p:cNvSpPr>
            <a:spLocks noGrp="1"/>
          </p:cNvSpPr>
          <p:nvPr>
            <p:ph type="body" idx="1"/>
          </p:nvPr>
        </p:nvSpPr>
        <p:spPr>
          <a:xfrm>
            <a:off x="1056750" y="1597875"/>
            <a:ext cx="7030500" cy="2541600"/>
          </a:xfrm>
        </p:spPr>
        <p:txBody>
          <a:bodyPr/>
          <a:lstStyle/>
          <a:p>
            <a:pPr marL="146050" indent="0">
              <a:buNone/>
            </a:pPr>
            <a:r>
              <a:rPr lang="en-US" sz="1800" dirty="0"/>
              <a:t>Like this:</a:t>
            </a:r>
          </a:p>
        </p:txBody>
      </p:sp>
      <p:pic>
        <p:nvPicPr>
          <p:cNvPr id="4" name="Google Shape;472;p41">
            <a:extLst>
              <a:ext uri="{FF2B5EF4-FFF2-40B4-BE49-F238E27FC236}">
                <a16:creationId xmlns:a16="http://schemas.microsoft.com/office/drawing/2014/main" id="{237F55DE-AA8E-BB4F-B4F4-0952B080E5A4}"/>
              </a:ext>
            </a:extLst>
          </p:cNvPr>
          <p:cNvPicPr preferRelativeResize="0"/>
          <p:nvPr/>
        </p:nvPicPr>
        <p:blipFill>
          <a:blip r:embed="rId2">
            <a:alphaModFix/>
          </a:blip>
          <a:stretch>
            <a:fillRect/>
          </a:stretch>
        </p:blipFill>
        <p:spPr>
          <a:xfrm>
            <a:off x="1" y="2528055"/>
            <a:ext cx="9143999" cy="2615445"/>
          </a:xfrm>
          <a:prstGeom prst="rect">
            <a:avLst/>
          </a:prstGeom>
          <a:noFill/>
          <a:ln>
            <a:noFill/>
          </a:ln>
        </p:spPr>
      </p:pic>
    </p:spTree>
    <p:extLst>
      <p:ext uri="{BB962C8B-B14F-4D97-AF65-F5344CB8AC3E}">
        <p14:creationId xmlns:p14="http://schemas.microsoft.com/office/powerpoint/2010/main" val="17213579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2A6280-81AF-E545-97EA-D75B92D2DB32}"/>
              </a:ext>
            </a:extLst>
          </p:cNvPr>
          <p:cNvSpPr>
            <a:spLocks noGrp="1"/>
          </p:cNvSpPr>
          <p:nvPr>
            <p:ph type="title"/>
          </p:nvPr>
        </p:nvSpPr>
        <p:spPr/>
        <p:txBody>
          <a:bodyPr/>
          <a:lstStyle/>
          <a:p>
            <a:r>
              <a:rPr lang="en-US" dirty="0"/>
              <a:t>Dynamic semantics ~ typing</a:t>
            </a:r>
          </a:p>
        </p:txBody>
      </p:sp>
      <p:sp>
        <p:nvSpPr>
          <p:cNvPr id="3" name="Text Placeholder 2">
            <a:extLst>
              <a:ext uri="{FF2B5EF4-FFF2-40B4-BE49-F238E27FC236}">
                <a16:creationId xmlns:a16="http://schemas.microsoft.com/office/drawing/2014/main" id="{56B087CD-D067-7340-B5E0-D72A8C884D26}"/>
              </a:ext>
            </a:extLst>
          </p:cNvPr>
          <p:cNvSpPr>
            <a:spLocks noGrp="1"/>
          </p:cNvSpPr>
          <p:nvPr>
            <p:ph type="body" idx="1"/>
          </p:nvPr>
        </p:nvSpPr>
        <p:spPr>
          <a:xfrm>
            <a:off x="1226078" y="1597875"/>
            <a:ext cx="7030500" cy="2541600"/>
          </a:xfrm>
        </p:spPr>
        <p:txBody>
          <a:bodyPr/>
          <a:lstStyle/>
          <a:p>
            <a:pPr marL="615950" lvl="1" indent="0">
              <a:buNone/>
            </a:pPr>
            <a:r>
              <a:rPr lang="en-US" sz="1800" dirty="0"/>
              <a:t>Can’t do this in java</a:t>
            </a:r>
          </a:p>
          <a:p>
            <a:pPr marL="615950" lvl="1" indent="0">
              <a:buNone/>
            </a:pPr>
            <a:r>
              <a:rPr lang="en-US" sz="1800" dirty="0"/>
              <a:t>int a = 2;</a:t>
            </a:r>
          </a:p>
          <a:p>
            <a:pPr marL="615950" lvl="1" indent="0">
              <a:buNone/>
            </a:pPr>
            <a:r>
              <a:rPr lang="en-US" sz="1800" dirty="0"/>
              <a:t>a = ”hello”  </a:t>
            </a:r>
            <a:r>
              <a:rPr lang="en-US" sz="1800" dirty="0">
                <a:sym typeface="Wingdings" pitchFamily="2" charset="2"/>
              </a:rPr>
              <a:t> ERROR</a:t>
            </a:r>
          </a:p>
          <a:p>
            <a:pPr marL="615950" lvl="1" indent="0">
              <a:buNone/>
            </a:pPr>
            <a:r>
              <a:rPr lang="en-US" sz="1800" dirty="0">
                <a:sym typeface="Wingdings" pitchFamily="2" charset="2"/>
              </a:rPr>
              <a:t>We can in Python!</a:t>
            </a:r>
            <a:endParaRPr lang="en-US" sz="1800" dirty="0"/>
          </a:p>
          <a:p>
            <a:pPr lvl="2"/>
            <a:endParaRPr lang="en-US" sz="1800" dirty="0"/>
          </a:p>
          <a:p>
            <a:endParaRPr lang="en-US" dirty="0"/>
          </a:p>
        </p:txBody>
      </p:sp>
    </p:spTree>
    <p:extLst>
      <p:ext uri="{BB962C8B-B14F-4D97-AF65-F5344CB8AC3E}">
        <p14:creationId xmlns:p14="http://schemas.microsoft.com/office/powerpoint/2010/main" val="11426204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91BED-3F40-E74B-8650-1A820DAB7095}"/>
              </a:ext>
            </a:extLst>
          </p:cNvPr>
          <p:cNvSpPr>
            <a:spLocks noGrp="1"/>
          </p:cNvSpPr>
          <p:nvPr>
            <p:ph type="title"/>
          </p:nvPr>
        </p:nvSpPr>
        <p:spPr/>
        <p:txBody>
          <a:bodyPr/>
          <a:lstStyle/>
          <a:p>
            <a:r>
              <a:rPr lang="en-US" dirty="0"/>
              <a:t>How do we write &amp; run code in Python?</a:t>
            </a:r>
          </a:p>
        </p:txBody>
      </p:sp>
      <p:sp>
        <p:nvSpPr>
          <p:cNvPr id="3" name="Text Placeholder 2">
            <a:extLst>
              <a:ext uri="{FF2B5EF4-FFF2-40B4-BE49-F238E27FC236}">
                <a16:creationId xmlns:a16="http://schemas.microsoft.com/office/drawing/2014/main" id="{87309D48-B111-4848-91E4-8DDF0CECECA1}"/>
              </a:ext>
            </a:extLst>
          </p:cNvPr>
          <p:cNvSpPr>
            <a:spLocks noGrp="1"/>
          </p:cNvSpPr>
          <p:nvPr>
            <p:ph type="body" idx="1"/>
          </p:nvPr>
        </p:nvSpPr>
        <p:spPr/>
        <p:txBody>
          <a:bodyPr/>
          <a:lstStyle/>
          <a:p>
            <a:r>
              <a:rPr lang="en-US" dirty="0"/>
              <a:t>With a simple text editor</a:t>
            </a:r>
          </a:p>
          <a:p>
            <a:pPr lvl="1"/>
            <a:r>
              <a:rPr lang="en-US" dirty="0"/>
              <a:t>Write code in python and save as [FILENAME].</a:t>
            </a:r>
            <a:r>
              <a:rPr lang="en-US" dirty="0" err="1"/>
              <a:t>py</a:t>
            </a:r>
            <a:endParaRPr lang="en-US" dirty="0"/>
          </a:p>
          <a:p>
            <a:pPr lvl="1"/>
            <a:r>
              <a:rPr lang="en-US" dirty="0"/>
              <a:t>Run $ python3 [FILENAME].</a:t>
            </a:r>
            <a:r>
              <a:rPr lang="en-US" dirty="0" err="1"/>
              <a:t>py</a:t>
            </a:r>
            <a:r>
              <a:rPr lang="en-US" dirty="0"/>
              <a:t> in your terminal</a:t>
            </a:r>
          </a:p>
          <a:p>
            <a:r>
              <a:rPr lang="en-US" dirty="0"/>
              <a:t>In a work environment</a:t>
            </a:r>
          </a:p>
        </p:txBody>
      </p:sp>
    </p:spTree>
    <p:extLst>
      <p:ext uri="{BB962C8B-B14F-4D97-AF65-F5344CB8AC3E}">
        <p14:creationId xmlns:p14="http://schemas.microsoft.com/office/powerpoint/2010/main" val="3619573216"/>
      </p:ext>
    </p:extLst>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443</TotalTime>
  <Words>2236</Words>
  <Application>Microsoft Macintosh PowerPoint</Application>
  <PresentationFormat>On-screen Show (16:9)</PresentationFormat>
  <Paragraphs>245</Paragraphs>
  <Slides>77</Slides>
  <Notes>40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77</vt:i4>
      </vt:variant>
    </vt:vector>
  </HeadingPairs>
  <TitlesOfParts>
    <vt:vector size="83" baseType="lpstr">
      <vt:lpstr>Andale Mono</vt:lpstr>
      <vt:lpstr>Maven Pro</vt:lpstr>
      <vt:lpstr>Nunito</vt:lpstr>
      <vt:lpstr>Arial</vt:lpstr>
      <vt:lpstr>Raleway</vt:lpstr>
      <vt:lpstr>Momentum</vt:lpstr>
      <vt:lpstr>Introduction to Python and Pandas</vt:lpstr>
      <vt:lpstr>Python?</vt:lpstr>
      <vt:lpstr>Python Programming Language</vt:lpstr>
      <vt:lpstr>Interpreted</vt:lpstr>
      <vt:lpstr>Object-Oriented</vt:lpstr>
      <vt:lpstr>High-level programming language</vt:lpstr>
      <vt:lpstr>Dynamic semantics ~ typing</vt:lpstr>
      <vt:lpstr>Dynamic semantics ~ typing</vt:lpstr>
      <vt:lpstr>How do we write &amp; run code in Python?</vt:lpstr>
      <vt:lpstr>Setting up Jupyter Notebook</vt:lpstr>
      <vt:lpstr>What you need to do:</vt:lpstr>
      <vt:lpstr>Jupyter Notebooks?</vt:lpstr>
      <vt:lpstr>Download the most recent version of Python for your OS</vt:lpstr>
      <vt:lpstr>2. Download Anaconda (3.7)</vt:lpstr>
      <vt:lpstr>3. Launch Anaconda Navigator</vt:lpstr>
      <vt:lpstr>4. Make a new Notebook</vt:lpstr>
      <vt:lpstr>5. Done! </vt:lpstr>
      <vt:lpstr>Cells in Jupyter Notebook</vt:lpstr>
      <vt:lpstr>Importing libraries</vt:lpstr>
      <vt:lpstr>Python syntax</vt:lpstr>
      <vt:lpstr>Python identifiers</vt:lpstr>
      <vt:lpstr>Python Variable Types</vt:lpstr>
      <vt:lpstr>Typing in Python</vt:lpstr>
      <vt:lpstr>Math in Python</vt:lpstr>
      <vt:lpstr>Python syntax</vt:lpstr>
      <vt:lpstr>Numpy – np.NaN</vt:lpstr>
      <vt:lpstr>Intro to Pandas</vt:lpstr>
      <vt:lpstr>What is pandas?</vt:lpstr>
      <vt:lpstr>Beginning, at last!</vt:lpstr>
      <vt:lpstr>Reading</vt:lpstr>
      <vt:lpstr>What’s a head?</vt:lpstr>
      <vt:lpstr>Describing Data</vt:lpstr>
      <vt:lpstr>Data Cleaning</vt:lpstr>
      <vt:lpstr>Dropping Columns</vt:lpstr>
      <vt:lpstr>Solution</vt:lpstr>
      <vt:lpstr>Adding Columns</vt:lpstr>
      <vt:lpstr>Renaming</vt:lpstr>
      <vt:lpstr>Solution</vt:lpstr>
      <vt:lpstr>Replacing data</vt:lpstr>
      <vt:lpstr>Null values</vt:lpstr>
      <vt:lpstr>Null values</vt:lpstr>
      <vt:lpstr>Null values</vt:lpstr>
      <vt:lpstr>Null values</vt:lpstr>
      <vt:lpstr>Null values</vt:lpstr>
      <vt:lpstr>Selecting Data</vt:lpstr>
      <vt:lpstr>Examples</vt:lpstr>
      <vt:lpstr>Selecting Data</vt:lpstr>
      <vt:lpstr>Selection by Column</vt:lpstr>
      <vt:lpstr>Selection by Column v2</vt:lpstr>
      <vt:lpstr>Selection by index</vt:lpstr>
      <vt:lpstr>Selection by Index Example</vt:lpstr>
      <vt:lpstr>Solution</vt:lpstr>
      <vt:lpstr>.loc vs .iloc</vt:lpstr>
      <vt:lpstr>.loc vs .iloc</vt:lpstr>
      <vt:lpstr>DataFrame vs Series</vt:lpstr>
      <vt:lpstr>Selecting Multiple Columns</vt:lpstr>
      <vt:lpstr>Quirky!</vt:lpstr>
      <vt:lpstr>Useful pandas functions</vt:lpstr>
      <vt:lpstr>Selecting Data - Conditionals</vt:lpstr>
      <vt:lpstr>Selecting Data - Conditionals</vt:lpstr>
      <vt:lpstr>Selecting Data – Multiple Conditionals</vt:lpstr>
      <vt:lpstr>Operators</vt:lpstr>
      <vt:lpstr>Exercise</vt:lpstr>
      <vt:lpstr>Solution</vt:lpstr>
      <vt:lpstr>Proportions</vt:lpstr>
      <vt:lpstr>Summing and Dividing</vt:lpstr>
      <vt:lpstr>Exercise</vt:lpstr>
      <vt:lpstr>Solution</vt:lpstr>
      <vt:lpstr>Applying</vt:lpstr>
      <vt:lpstr>Subtract the Mean</vt:lpstr>
      <vt:lpstr>Code</vt:lpstr>
      <vt:lpstr>Grouping</vt:lpstr>
      <vt:lpstr>Grouping</vt:lpstr>
      <vt:lpstr>Grouping</vt:lpstr>
      <vt:lpstr>Grouping - aggregate</vt:lpstr>
      <vt:lpstr>Merging</vt:lpstr>
      <vt:lpstr>Merging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Python &amp; Pandas</dc:title>
  <dc:creator>Nayoung Park</dc:creator>
  <cp:lastModifiedBy>Nayoung Park</cp:lastModifiedBy>
  <cp:revision>22</cp:revision>
  <dcterms:created xsi:type="dcterms:W3CDTF">2020-02-07T02:56:57Z</dcterms:created>
  <dcterms:modified xsi:type="dcterms:W3CDTF">2020-02-08T21:35:49Z</dcterms:modified>
</cp:coreProperties>
</file>